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7" r:id="rId1"/>
    <p:sldMasterId id="2147483679" r:id="rId2"/>
  </p:sldMasterIdLst>
  <p:sldIdLst>
    <p:sldId id="463" r:id="rId3"/>
    <p:sldId id="464" r:id="rId4"/>
    <p:sldId id="449" r:id="rId5"/>
    <p:sldId id="262" r:id="rId6"/>
    <p:sldId id="263" r:id="rId7"/>
    <p:sldId id="264" r:id="rId8"/>
    <p:sldId id="265" r:id="rId9"/>
    <p:sldId id="266" r:id="rId10"/>
    <p:sldId id="267" r:id="rId11"/>
    <p:sldId id="268" r:id="rId12"/>
    <p:sldId id="269" r:id="rId13"/>
    <p:sldId id="270" r:id="rId14"/>
    <p:sldId id="271" r:id="rId15"/>
    <p:sldId id="272" r:id="rId16"/>
    <p:sldId id="459" r:id="rId17"/>
    <p:sldId id="273" r:id="rId18"/>
    <p:sldId id="465" r:id="rId19"/>
    <p:sldId id="274" r:id="rId20"/>
    <p:sldId id="275" r:id="rId21"/>
    <p:sldId id="276" r:id="rId22"/>
    <p:sldId id="277" r:id="rId23"/>
    <p:sldId id="278" r:id="rId24"/>
    <p:sldId id="279" r:id="rId25"/>
    <p:sldId id="466" r:id="rId26"/>
    <p:sldId id="280" r:id="rId27"/>
    <p:sldId id="467"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8" r:id="rId41"/>
    <p:sldId id="299" r:id="rId42"/>
    <p:sldId id="300" r:id="rId43"/>
    <p:sldId id="301" r:id="rId44"/>
    <p:sldId id="302" r:id="rId45"/>
    <p:sldId id="303" r:id="rId46"/>
    <p:sldId id="304" r:id="rId47"/>
    <p:sldId id="305" r:id="rId48"/>
    <p:sldId id="306" r:id="rId49"/>
    <p:sldId id="307" r:id="rId50"/>
    <p:sldId id="468" r:id="rId51"/>
    <p:sldId id="308" r:id="rId52"/>
    <p:sldId id="309" r:id="rId53"/>
    <p:sldId id="310" r:id="rId54"/>
    <p:sldId id="311" r:id="rId55"/>
    <p:sldId id="312" r:id="rId56"/>
    <p:sldId id="313" r:id="rId57"/>
    <p:sldId id="314" r:id="rId58"/>
    <p:sldId id="315" r:id="rId59"/>
    <p:sldId id="316" r:id="rId60"/>
    <p:sldId id="317" r:id="rId61"/>
    <p:sldId id="318" r:id="rId62"/>
    <p:sldId id="470" r:id="rId63"/>
    <p:sldId id="380" r:id="rId64"/>
    <p:sldId id="381" r:id="rId65"/>
    <p:sldId id="382" r:id="rId66"/>
    <p:sldId id="383" r:id="rId67"/>
    <p:sldId id="384" r:id="rId68"/>
    <p:sldId id="385" r:id="rId69"/>
    <p:sldId id="386" r:id="rId70"/>
    <p:sldId id="387" r:id="rId71"/>
    <p:sldId id="388" r:id="rId72"/>
    <p:sldId id="389" r:id="rId73"/>
    <p:sldId id="390" r:id="rId74"/>
    <p:sldId id="471" r:id="rId75"/>
    <p:sldId id="391" r:id="rId76"/>
    <p:sldId id="392" r:id="rId77"/>
    <p:sldId id="393" r:id="rId78"/>
    <p:sldId id="394" r:id="rId79"/>
    <p:sldId id="395" r:id="rId80"/>
    <p:sldId id="396" r:id="rId81"/>
    <p:sldId id="472" r:id="rId82"/>
    <p:sldId id="397" r:id="rId83"/>
    <p:sldId id="398" r:id="rId84"/>
    <p:sldId id="416" r:id="rId85"/>
    <p:sldId id="417" r:id="rId86"/>
    <p:sldId id="418" r:id="rId87"/>
    <p:sldId id="419" r:id="rId88"/>
    <p:sldId id="420" r:id="rId89"/>
    <p:sldId id="421" r:id="rId90"/>
    <p:sldId id="422" r:id="rId91"/>
    <p:sldId id="423" r:id="rId92"/>
    <p:sldId id="424" r:id="rId93"/>
    <p:sldId id="425" r:id="rId94"/>
    <p:sldId id="426" r:id="rId95"/>
    <p:sldId id="427" r:id="rId96"/>
    <p:sldId id="428" r:id="rId97"/>
    <p:sldId id="429" r:id="rId98"/>
    <p:sldId id="430" r:id="rId99"/>
    <p:sldId id="431" r:id="rId100"/>
    <p:sldId id="432" r:id="rId101"/>
    <p:sldId id="433" r:id="rId102"/>
    <p:sldId id="434" r:id="rId103"/>
    <p:sldId id="435" r:id="rId104"/>
    <p:sldId id="436" r:id="rId105"/>
    <p:sldId id="437" r:id="rId106"/>
    <p:sldId id="438" r:id="rId107"/>
    <p:sldId id="439" r:id="rId108"/>
    <p:sldId id="440" r:id="rId109"/>
    <p:sldId id="441" r:id="rId110"/>
    <p:sldId id="442" r:id="rId111"/>
    <p:sldId id="443" r:id="rId112"/>
    <p:sldId id="444" r:id="rId113"/>
    <p:sldId id="445" r:id="rId114"/>
    <p:sldId id="446" r:id="rId115"/>
    <p:sldId id="447" r:id="rId116"/>
    <p:sldId id="448" r:id="rId117"/>
  </p:sldIdLst>
  <p:sldSz cx="9144000" cy="6515100"/>
  <p:notesSz cx="9144000" cy="6515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135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3904"/>
            <a:ext cx="7772400" cy="1396524"/>
          </a:xfrm>
        </p:spPr>
        <p:txBody>
          <a:bodyPr/>
          <a:lstStyle/>
          <a:p>
            <a:r>
              <a:rPr lang="en-US"/>
              <a:t>Click to edit Master title style</a:t>
            </a:r>
          </a:p>
        </p:txBody>
      </p:sp>
      <p:sp>
        <p:nvSpPr>
          <p:cNvPr id="3" name="Subtitle 2"/>
          <p:cNvSpPr>
            <a:spLocks noGrp="1"/>
          </p:cNvSpPr>
          <p:nvPr>
            <p:ph type="subTitle" idx="1"/>
          </p:nvPr>
        </p:nvSpPr>
        <p:spPr>
          <a:xfrm>
            <a:off x="1371600" y="3691890"/>
            <a:ext cx="6400800" cy="1664970"/>
          </a:xfrm>
        </p:spPr>
        <p:txBody>
          <a:bodyPr/>
          <a:lstStyle>
            <a:lvl1pPr marL="0" indent="0" algn="ctr">
              <a:buNone/>
              <a:defRPr>
                <a:solidFill>
                  <a:schemeClr val="tx1">
                    <a:tint val="75000"/>
                  </a:schemeClr>
                </a:solidFill>
              </a:defRPr>
            </a:lvl1pPr>
            <a:lvl2pPr marL="434340" indent="0" algn="ctr">
              <a:buNone/>
              <a:defRPr>
                <a:solidFill>
                  <a:schemeClr val="tx1">
                    <a:tint val="75000"/>
                  </a:schemeClr>
                </a:solidFill>
              </a:defRPr>
            </a:lvl2pPr>
            <a:lvl3pPr marL="868680" indent="0" algn="ctr">
              <a:buNone/>
              <a:defRPr>
                <a:solidFill>
                  <a:schemeClr val="tx1">
                    <a:tint val="75000"/>
                  </a:schemeClr>
                </a:solidFill>
              </a:defRPr>
            </a:lvl3pPr>
            <a:lvl4pPr marL="1303020" indent="0" algn="ctr">
              <a:buNone/>
              <a:defRPr>
                <a:solidFill>
                  <a:schemeClr val="tx1">
                    <a:tint val="75000"/>
                  </a:schemeClr>
                </a:solidFill>
              </a:defRPr>
            </a:lvl4pPr>
            <a:lvl5pPr marL="1737360" indent="0" algn="ctr">
              <a:buNone/>
              <a:defRPr>
                <a:solidFill>
                  <a:schemeClr val="tx1">
                    <a:tint val="75000"/>
                  </a:schemeClr>
                </a:solidFill>
              </a:defRPr>
            </a:lvl5pPr>
            <a:lvl6pPr marL="2171700" indent="0" algn="ctr">
              <a:buNone/>
              <a:defRPr>
                <a:solidFill>
                  <a:schemeClr val="tx1">
                    <a:tint val="75000"/>
                  </a:schemeClr>
                </a:solidFill>
              </a:defRPr>
            </a:lvl6pPr>
            <a:lvl7pPr marL="2606040" indent="0" algn="ctr">
              <a:buNone/>
              <a:defRPr>
                <a:solidFill>
                  <a:schemeClr val="tx1">
                    <a:tint val="75000"/>
                  </a:schemeClr>
                </a:solidFill>
              </a:defRPr>
            </a:lvl7pPr>
            <a:lvl8pPr marL="3040380" indent="0" algn="ctr">
              <a:buNone/>
              <a:defRPr>
                <a:solidFill>
                  <a:schemeClr val="tx1">
                    <a:tint val="75000"/>
                  </a:schemeClr>
                </a:solidFill>
              </a:defRPr>
            </a:lvl8pPr>
            <a:lvl9pPr marL="34747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22645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9782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0906"/>
            <a:ext cx="2057400" cy="55589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60906"/>
            <a:ext cx="6019800" cy="555894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0643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3904"/>
            <a:ext cx="7772400" cy="1396524"/>
          </a:xfrm>
        </p:spPr>
        <p:txBody>
          <a:bodyPr/>
          <a:lstStyle/>
          <a:p>
            <a:r>
              <a:rPr lang="en-US"/>
              <a:t>Click to edit Master title style</a:t>
            </a:r>
          </a:p>
        </p:txBody>
      </p:sp>
      <p:sp>
        <p:nvSpPr>
          <p:cNvPr id="3" name="Subtitle 2"/>
          <p:cNvSpPr>
            <a:spLocks noGrp="1"/>
          </p:cNvSpPr>
          <p:nvPr>
            <p:ph type="subTitle" idx="1"/>
          </p:nvPr>
        </p:nvSpPr>
        <p:spPr>
          <a:xfrm>
            <a:off x="1371600" y="3691890"/>
            <a:ext cx="6400800" cy="1664970"/>
          </a:xfrm>
        </p:spPr>
        <p:txBody>
          <a:bodyPr/>
          <a:lstStyle>
            <a:lvl1pPr marL="0" indent="0" algn="ctr">
              <a:buNone/>
              <a:defRPr>
                <a:solidFill>
                  <a:schemeClr val="tx1">
                    <a:tint val="75000"/>
                  </a:schemeClr>
                </a:solidFill>
              </a:defRPr>
            </a:lvl1pPr>
            <a:lvl2pPr marL="434340" indent="0" algn="ctr">
              <a:buNone/>
              <a:defRPr>
                <a:solidFill>
                  <a:schemeClr val="tx1">
                    <a:tint val="75000"/>
                  </a:schemeClr>
                </a:solidFill>
              </a:defRPr>
            </a:lvl2pPr>
            <a:lvl3pPr marL="868680" indent="0" algn="ctr">
              <a:buNone/>
              <a:defRPr>
                <a:solidFill>
                  <a:schemeClr val="tx1">
                    <a:tint val="75000"/>
                  </a:schemeClr>
                </a:solidFill>
              </a:defRPr>
            </a:lvl3pPr>
            <a:lvl4pPr marL="1303020" indent="0" algn="ctr">
              <a:buNone/>
              <a:defRPr>
                <a:solidFill>
                  <a:schemeClr val="tx1">
                    <a:tint val="75000"/>
                  </a:schemeClr>
                </a:solidFill>
              </a:defRPr>
            </a:lvl4pPr>
            <a:lvl5pPr marL="1737360" indent="0" algn="ctr">
              <a:buNone/>
              <a:defRPr>
                <a:solidFill>
                  <a:schemeClr val="tx1">
                    <a:tint val="75000"/>
                  </a:schemeClr>
                </a:solidFill>
              </a:defRPr>
            </a:lvl5pPr>
            <a:lvl6pPr marL="2171700" indent="0" algn="ctr">
              <a:buNone/>
              <a:defRPr>
                <a:solidFill>
                  <a:schemeClr val="tx1">
                    <a:tint val="75000"/>
                  </a:schemeClr>
                </a:solidFill>
              </a:defRPr>
            </a:lvl6pPr>
            <a:lvl7pPr marL="2606040" indent="0" algn="ctr">
              <a:buNone/>
              <a:defRPr>
                <a:solidFill>
                  <a:schemeClr val="tx1">
                    <a:tint val="75000"/>
                  </a:schemeClr>
                </a:solidFill>
              </a:defRPr>
            </a:lvl7pPr>
            <a:lvl8pPr marL="3040380" indent="0" algn="ctr">
              <a:buNone/>
              <a:defRPr>
                <a:solidFill>
                  <a:schemeClr val="tx1">
                    <a:tint val="75000"/>
                  </a:schemeClr>
                </a:solidFill>
              </a:defRPr>
            </a:lvl8pPr>
            <a:lvl9pPr marL="34747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1638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69622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186556"/>
            <a:ext cx="7772400" cy="1293971"/>
          </a:xfrm>
        </p:spPr>
        <p:txBody>
          <a:bodyPr anchor="t"/>
          <a:lstStyle>
            <a:lvl1pPr algn="l">
              <a:defRPr sz="3800" b="1" cap="all"/>
            </a:lvl1pPr>
          </a:lstStyle>
          <a:p>
            <a:r>
              <a:rPr lang="en-US"/>
              <a:t>Click to edit Master title style</a:t>
            </a:r>
          </a:p>
        </p:txBody>
      </p:sp>
      <p:sp>
        <p:nvSpPr>
          <p:cNvPr id="3" name="Text Placeholder 2"/>
          <p:cNvSpPr>
            <a:spLocks noGrp="1"/>
          </p:cNvSpPr>
          <p:nvPr>
            <p:ph type="body" idx="1"/>
          </p:nvPr>
        </p:nvSpPr>
        <p:spPr>
          <a:xfrm>
            <a:off x="722313" y="2761378"/>
            <a:ext cx="7772400" cy="1425178"/>
          </a:xfrm>
        </p:spPr>
        <p:txBody>
          <a:bodyPr anchor="b"/>
          <a:lstStyle>
            <a:lvl1pPr marL="0" indent="0">
              <a:buNone/>
              <a:defRPr sz="1900">
                <a:solidFill>
                  <a:schemeClr val="tx1">
                    <a:tint val="75000"/>
                  </a:schemeClr>
                </a:solidFill>
              </a:defRPr>
            </a:lvl1pPr>
            <a:lvl2pPr marL="434340" indent="0">
              <a:buNone/>
              <a:defRPr sz="1710">
                <a:solidFill>
                  <a:schemeClr val="tx1">
                    <a:tint val="75000"/>
                  </a:schemeClr>
                </a:solidFill>
              </a:defRPr>
            </a:lvl2pPr>
            <a:lvl3pPr marL="868680" indent="0">
              <a:buNone/>
              <a:defRPr sz="1520">
                <a:solidFill>
                  <a:schemeClr val="tx1">
                    <a:tint val="75000"/>
                  </a:schemeClr>
                </a:solidFill>
              </a:defRPr>
            </a:lvl3pPr>
            <a:lvl4pPr marL="1303020" indent="0">
              <a:buNone/>
              <a:defRPr sz="1330">
                <a:solidFill>
                  <a:schemeClr val="tx1">
                    <a:tint val="75000"/>
                  </a:schemeClr>
                </a:solidFill>
              </a:defRPr>
            </a:lvl4pPr>
            <a:lvl5pPr marL="1737360" indent="0">
              <a:buNone/>
              <a:defRPr sz="1330">
                <a:solidFill>
                  <a:schemeClr val="tx1">
                    <a:tint val="75000"/>
                  </a:schemeClr>
                </a:solidFill>
              </a:defRPr>
            </a:lvl5pPr>
            <a:lvl6pPr marL="2171700" indent="0">
              <a:buNone/>
              <a:defRPr sz="1330">
                <a:solidFill>
                  <a:schemeClr val="tx1">
                    <a:tint val="75000"/>
                  </a:schemeClr>
                </a:solidFill>
              </a:defRPr>
            </a:lvl6pPr>
            <a:lvl7pPr marL="2606040" indent="0">
              <a:buNone/>
              <a:defRPr sz="1330">
                <a:solidFill>
                  <a:schemeClr val="tx1">
                    <a:tint val="75000"/>
                  </a:schemeClr>
                </a:solidFill>
              </a:defRPr>
            </a:lvl7pPr>
            <a:lvl8pPr marL="3040380" indent="0">
              <a:buNone/>
              <a:defRPr sz="1330">
                <a:solidFill>
                  <a:schemeClr val="tx1">
                    <a:tint val="75000"/>
                  </a:schemeClr>
                </a:solidFill>
              </a:defRPr>
            </a:lvl8pPr>
            <a:lvl9pPr marL="3474720" indent="0">
              <a:buNone/>
              <a:defRPr sz="133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3468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0190"/>
            <a:ext cx="4038600" cy="4299665"/>
          </a:xfrm>
        </p:spPr>
        <p:txBody>
          <a:bodyPr/>
          <a:lstStyle>
            <a:lvl1pPr>
              <a:defRPr sz="2660"/>
            </a:lvl1pPr>
            <a:lvl2pPr>
              <a:defRPr sz="2280"/>
            </a:lvl2pPr>
            <a:lvl3pPr>
              <a:defRPr sz="1900"/>
            </a:lvl3pPr>
            <a:lvl4pPr>
              <a:defRPr sz="1710"/>
            </a:lvl4pPr>
            <a:lvl5pPr>
              <a:defRPr sz="1710"/>
            </a:lvl5pPr>
            <a:lvl6pPr>
              <a:defRPr sz="1710"/>
            </a:lvl6pPr>
            <a:lvl7pPr>
              <a:defRPr sz="1710"/>
            </a:lvl7pPr>
            <a:lvl8pPr>
              <a:defRPr sz="1710"/>
            </a:lvl8pPr>
            <a:lvl9pPr>
              <a:defRPr sz="17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0190"/>
            <a:ext cx="4038600" cy="4299665"/>
          </a:xfrm>
        </p:spPr>
        <p:txBody>
          <a:bodyPr/>
          <a:lstStyle>
            <a:lvl1pPr>
              <a:defRPr sz="2660"/>
            </a:lvl1pPr>
            <a:lvl2pPr>
              <a:defRPr sz="2280"/>
            </a:lvl2pPr>
            <a:lvl3pPr>
              <a:defRPr sz="1900"/>
            </a:lvl3pPr>
            <a:lvl4pPr>
              <a:defRPr sz="1710"/>
            </a:lvl4pPr>
            <a:lvl5pPr>
              <a:defRPr sz="1710"/>
            </a:lvl5pPr>
            <a:lvl6pPr>
              <a:defRPr sz="1710"/>
            </a:lvl6pPr>
            <a:lvl7pPr>
              <a:defRPr sz="1710"/>
            </a:lvl7pPr>
            <a:lvl8pPr>
              <a:defRPr sz="1710"/>
            </a:lvl8pPr>
            <a:lvl9pPr>
              <a:defRPr sz="17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8146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458357"/>
            <a:ext cx="4040188" cy="607774"/>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457200" y="2066131"/>
            <a:ext cx="4040188" cy="3753724"/>
          </a:xfrm>
        </p:spPr>
        <p:txBody>
          <a:bodyPr/>
          <a:lstStyle>
            <a:lvl1pPr>
              <a:defRPr sz="2280"/>
            </a:lvl1pPr>
            <a:lvl2pPr>
              <a:defRPr sz="1900"/>
            </a:lvl2pPr>
            <a:lvl3pPr>
              <a:defRPr sz="1710"/>
            </a:lvl3pPr>
            <a:lvl4pPr>
              <a:defRPr sz="1520"/>
            </a:lvl4pPr>
            <a:lvl5pPr>
              <a:defRPr sz="1520"/>
            </a:lvl5pPr>
            <a:lvl6pPr>
              <a:defRPr sz="1520"/>
            </a:lvl6pPr>
            <a:lvl7pPr>
              <a:defRPr sz="1520"/>
            </a:lvl7pPr>
            <a:lvl8pPr>
              <a:defRPr sz="1520"/>
            </a:lvl8pPr>
            <a:lvl9pPr>
              <a:defRPr sz="15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458357"/>
            <a:ext cx="4041775" cy="607774"/>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645026" y="2066131"/>
            <a:ext cx="4041775" cy="3753724"/>
          </a:xfrm>
        </p:spPr>
        <p:txBody>
          <a:bodyPr/>
          <a:lstStyle>
            <a:lvl1pPr>
              <a:defRPr sz="2280"/>
            </a:lvl1pPr>
            <a:lvl2pPr>
              <a:defRPr sz="1900"/>
            </a:lvl2pPr>
            <a:lvl3pPr>
              <a:defRPr sz="1710"/>
            </a:lvl3pPr>
            <a:lvl4pPr>
              <a:defRPr sz="1520"/>
            </a:lvl4pPr>
            <a:lvl5pPr>
              <a:defRPr sz="1520"/>
            </a:lvl5pPr>
            <a:lvl6pPr>
              <a:defRPr sz="1520"/>
            </a:lvl6pPr>
            <a:lvl7pPr>
              <a:defRPr sz="1520"/>
            </a:lvl7pPr>
            <a:lvl8pPr>
              <a:defRPr sz="1520"/>
            </a:lvl8pPr>
            <a:lvl9pPr>
              <a:defRPr sz="15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0552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4766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8516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59397"/>
            <a:ext cx="3008313" cy="1103948"/>
          </a:xfrm>
        </p:spPr>
        <p:txBody>
          <a:bodyPr anchor="b"/>
          <a:lstStyle>
            <a:lvl1pPr algn="l">
              <a:defRPr sz="1900" b="1"/>
            </a:lvl1pPr>
          </a:lstStyle>
          <a:p>
            <a:r>
              <a:rPr lang="en-US"/>
              <a:t>Click to edit Master title style</a:t>
            </a:r>
          </a:p>
        </p:txBody>
      </p:sp>
      <p:sp>
        <p:nvSpPr>
          <p:cNvPr id="3" name="Content Placeholder 2"/>
          <p:cNvSpPr>
            <a:spLocks noGrp="1"/>
          </p:cNvSpPr>
          <p:nvPr>
            <p:ph idx="1"/>
          </p:nvPr>
        </p:nvSpPr>
        <p:spPr>
          <a:xfrm>
            <a:off x="3575050" y="259398"/>
            <a:ext cx="5111750" cy="5560457"/>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363345"/>
            <a:ext cx="3008313" cy="4456510"/>
          </a:xfrm>
        </p:spPr>
        <p:txBody>
          <a:bodyPr/>
          <a:lstStyle>
            <a:lvl1pPr marL="0" indent="0">
              <a:buNone/>
              <a:defRPr sz="1330"/>
            </a:lvl1pPr>
            <a:lvl2pPr marL="434340" indent="0">
              <a:buNone/>
              <a:defRPr sz="1140"/>
            </a:lvl2pPr>
            <a:lvl3pPr marL="868680" indent="0">
              <a:buNone/>
              <a:defRPr sz="950"/>
            </a:lvl3pPr>
            <a:lvl4pPr marL="1303020" indent="0">
              <a:buNone/>
              <a:defRPr sz="855"/>
            </a:lvl4pPr>
            <a:lvl5pPr marL="1737360" indent="0">
              <a:buNone/>
              <a:defRPr sz="855"/>
            </a:lvl5pPr>
            <a:lvl6pPr marL="2171700" indent="0">
              <a:buNone/>
              <a:defRPr sz="855"/>
            </a:lvl6pPr>
            <a:lvl7pPr marL="2606040" indent="0">
              <a:buNone/>
              <a:defRPr sz="855"/>
            </a:lvl7pPr>
            <a:lvl8pPr marL="3040380" indent="0">
              <a:buNone/>
              <a:defRPr sz="855"/>
            </a:lvl8pPr>
            <a:lvl9pPr marL="3474720" indent="0">
              <a:buNone/>
              <a:defRPr sz="85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435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48204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560570"/>
            <a:ext cx="5486400" cy="538401"/>
          </a:xfrm>
        </p:spPr>
        <p:txBody>
          <a:bodyPr anchor="b"/>
          <a:lstStyle>
            <a:lvl1pPr algn="l">
              <a:defRPr sz="1900" b="1"/>
            </a:lvl1pPr>
          </a:lstStyle>
          <a:p>
            <a:r>
              <a:rPr lang="en-US"/>
              <a:t>Click to edit Master title style</a:t>
            </a:r>
          </a:p>
        </p:txBody>
      </p:sp>
      <p:sp>
        <p:nvSpPr>
          <p:cNvPr id="3" name="Picture Placeholder 2"/>
          <p:cNvSpPr>
            <a:spLocks noGrp="1"/>
          </p:cNvSpPr>
          <p:nvPr>
            <p:ph type="pic" idx="1"/>
          </p:nvPr>
        </p:nvSpPr>
        <p:spPr>
          <a:xfrm>
            <a:off x="1792288" y="582136"/>
            <a:ext cx="5486400" cy="3909060"/>
          </a:xfrm>
        </p:spPr>
        <p:txBody>
          <a:bodyPr/>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endParaRPr lang="en-US"/>
          </a:p>
        </p:txBody>
      </p:sp>
      <p:sp>
        <p:nvSpPr>
          <p:cNvPr id="4" name="Text Placeholder 3"/>
          <p:cNvSpPr>
            <a:spLocks noGrp="1"/>
          </p:cNvSpPr>
          <p:nvPr>
            <p:ph type="body" sz="half" idx="2"/>
          </p:nvPr>
        </p:nvSpPr>
        <p:spPr>
          <a:xfrm>
            <a:off x="1792288" y="5098971"/>
            <a:ext cx="5486400" cy="764619"/>
          </a:xfrm>
        </p:spPr>
        <p:txBody>
          <a:bodyPr/>
          <a:lstStyle>
            <a:lvl1pPr marL="0" indent="0">
              <a:buNone/>
              <a:defRPr sz="1330"/>
            </a:lvl1pPr>
            <a:lvl2pPr marL="434340" indent="0">
              <a:buNone/>
              <a:defRPr sz="1140"/>
            </a:lvl2pPr>
            <a:lvl3pPr marL="868680" indent="0">
              <a:buNone/>
              <a:defRPr sz="950"/>
            </a:lvl3pPr>
            <a:lvl4pPr marL="1303020" indent="0">
              <a:buNone/>
              <a:defRPr sz="855"/>
            </a:lvl4pPr>
            <a:lvl5pPr marL="1737360" indent="0">
              <a:buNone/>
              <a:defRPr sz="855"/>
            </a:lvl5pPr>
            <a:lvl6pPr marL="2171700" indent="0">
              <a:buNone/>
              <a:defRPr sz="855"/>
            </a:lvl6pPr>
            <a:lvl7pPr marL="2606040" indent="0">
              <a:buNone/>
              <a:defRPr sz="855"/>
            </a:lvl7pPr>
            <a:lvl8pPr marL="3040380" indent="0">
              <a:buNone/>
              <a:defRPr sz="855"/>
            </a:lvl8pPr>
            <a:lvl9pPr marL="3474720" indent="0">
              <a:buNone/>
              <a:defRPr sz="85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61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79328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0906"/>
            <a:ext cx="2057400" cy="55589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60906"/>
            <a:ext cx="6019800" cy="5558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5139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cxnSp>
        <p:nvCxnSpPr>
          <p:cNvPr id="2" name="Straight Connector 1"/>
          <p:cNvCxnSpPr/>
          <p:nvPr userDrawn="1"/>
        </p:nvCxnSpPr>
        <p:spPr>
          <a:xfrm flipH="1">
            <a:off x="1543050" y="6168231"/>
            <a:ext cx="71544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p:cNvSpPr/>
          <p:nvPr userDrawn="1"/>
        </p:nvSpPr>
        <p:spPr>
          <a:xfrm>
            <a:off x="0" y="2"/>
            <a:ext cx="9144000" cy="63341"/>
          </a:xfrm>
          <a:prstGeom prst="rect">
            <a:avLst/>
          </a:prstGeom>
          <a:solidFill>
            <a:srgbClr val="C43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sz="1710" dirty="0"/>
          </a:p>
        </p:txBody>
      </p:sp>
      <p:sp>
        <p:nvSpPr>
          <p:cNvPr id="4" name="Freeform 6"/>
          <p:cNvSpPr>
            <a:spLocks noChangeAspect="1"/>
          </p:cNvSpPr>
          <p:nvPr userDrawn="1"/>
        </p:nvSpPr>
        <p:spPr bwMode="auto">
          <a:xfrm>
            <a:off x="2" y="180975"/>
            <a:ext cx="584597" cy="452438"/>
          </a:xfrm>
          <a:custGeom>
            <a:avLst/>
            <a:gdLst>
              <a:gd name="T0" fmla="*/ 381 w 708"/>
              <a:gd name="T1" fmla="*/ 0 h 432"/>
              <a:gd name="T2" fmla="*/ 0 w 708"/>
              <a:gd name="T3" fmla="*/ 0 h 432"/>
              <a:gd name="T4" fmla="*/ 0 w 708"/>
              <a:gd name="T5" fmla="*/ 379 h 432"/>
              <a:gd name="T6" fmla="*/ 0 w 708"/>
              <a:gd name="T7" fmla="*/ 432 h 432"/>
              <a:gd name="T8" fmla="*/ 708 w 708"/>
              <a:gd name="T9" fmla="*/ 432 h 432"/>
              <a:gd name="T10" fmla="*/ 381 w 708"/>
              <a:gd name="T11" fmla="*/ 0 h 432"/>
            </a:gdLst>
            <a:ahLst/>
            <a:cxnLst>
              <a:cxn ang="0">
                <a:pos x="T0" y="T1"/>
              </a:cxn>
              <a:cxn ang="0">
                <a:pos x="T2" y="T3"/>
              </a:cxn>
              <a:cxn ang="0">
                <a:pos x="T4" y="T5"/>
              </a:cxn>
              <a:cxn ang="0">
                <a:pos x="T6" y="T7"/>
              </a:cxn>
              <a:cxn ang="0">
                <a:pos x="T8" y="T9"/>
              </a:cxn>
              <a:cxn ang="0">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p:spPr>
        <p:txBody>
          <a:bodyPr/>
          <a:lstStyle/>
          <a:p>
            <a:pPr fontAlgn="auto">
              <a:spcBef>
                <a:spcPts val="0"/>
              </a:spcBef>
              <a:spcAft>
                <a:spcPts val="0"/>
              </a:spcAft>
              <a:defRPr/>
            </a:pPr>
            <a:endParaRPr lang="en-IN" sz="1710" dirty="0">
              <a:latin typeface="+mn-lt"/>
              <a:cs typeface="+mn-cs"/>
            </a:endParaRPr>
          </a:p>
        </p:txBody>
      </p:sp>
      <p:sp>
        <p:nvSpPr>
          <p:cNvPr id="5" name="Freeform 14"/>
          <p:cNvSpPr>
            <a:spLocks/>
          </p:cNvSpPr>
          <p:nvPr userDrawn="1"/>
        </p:nvSpPr>
        <p:spPr bwMode="auto">
          <a:xfrm>
            <a:off x="431006" y="180975"/>
            <a:ext cx="509588" cy="579120"/>
          </a:xfrm>
          <a:custGeom>
            <a:avLst/>
            <a:gdLst>
              <a:gd name="T0" fmla="*/ 158 w 553"/>
              <a:gd name="T1" fmla="*/ 0 h 496"/>
              <a:gd name="T2" fmla="*/ 0 w 553"/>
              <a:gd name="T3" fmla="*/ 0 h 496"/>
              <a:gd name="T4" fmla="*/ 395 w 553"/>
              <a:gd name="T5" fmla="*/ 496 h 496"/>
              <a:gd name="T6" fmla="*/ 553 w 553"/>
              <a:gd name="T7" fmla="*/ 496 h 496"/>
              <a:gd name="T8" fmla="*/ 158 w 553"/>
              <a:gd name="T9" fmla="*/ 0 h 496"/>
            </a:gdLst>
            <a:ahLst/>
            <a:cxnLst>
              <a:cxn ang="0">
                <a:pos x="T0" y="T1"/>
              </a:cxn>
              <a:cxn ang="0">
                <a:pos x="T2" y="T3"/>
              </a:cxn>
              <a:cxn ang="0">
                <a:pos x="T4" y="T5"/>
              </a:cxn>
              <a:cxn ang="0">
                <a:pos x="T6" y="T7"/>
              </a:cxn>
              <a:cxn ang="0">
                <a:pos x="T8" y="T9"/>
              </a:cxn>
            </a:cxnLst>
            <a:rect l="0" t="0" r="r" b="b"/>
            <a:pathLst>
              <a:path w="553" h="496">
                <a:moveTo>
                  <a:pt x="158" y="0"/>
                </a:moveTo>
                <a:lnTo>
                  <a:pt x="0" y="0"/>
                </a:lnTo>
                <a:lnTo>
                  <a:pt x="395" y="496"/>
                </a:lnTo>
                <a:lnTo>
                  <a:pt x="553" y="496"/>
                </a:lnTo>
                <a:lnTo>
                  <a:pt x="158" y="0"/>
                </a:lnTo>
                <a:close/>
              </a:path>
            </a:pathLst>
          </a:custGeom>
          <a:solidFill>
            <a:schemeClr val="bg1">
              <a:lumMod val="50000"/>
              <a:alpha val="40000"/>
            </a:schemeClr>
          </a:solidFill>
          <a:ln>
            <a:noFill/>
          </a:ln>
        </p:spPr>
        <p:txBody>
          <a:bodyPr/>
          <a:lstStyle/>
          <a:p>
            <a:pPr fontAlgn="auto">
              <a:spcBef>
                <a:spcPts val="0"/>
              </a:spcBef>
              <a:spcAft>
                <a:spcPts val="0"/>
              </a:spcAft>
              <a:defRPr/>
            </a:pPr>
            <a:endParaRPr lang="en-IN" sz="1710" dirty="0">
              <a:latin typeface="+mn-lt"/>
              <a:cs typeface="+mn-cs"/>
            </a:endParaRPr>
          </a:p>
        </p:txBody>
      </p:sp>
      <p:sp>
        <p:nvSpPr>
          <p:cNvPr id="6" name="Freeform 6"/>
          <p:cNvSpPr>
            <a:spLocks noChangeAspect="1"/>
          </p:cNvSpPr>
          <p:nvPr userDrawn="1"/>
        </p:nvSpPr>
        <p:spPr bwMode="auto">
          <a:xfrm>
            <a:off x="8697517" y="6159182"/>
            <a:ext cx="461963" cy="355918"/>
          </a:xfrm>
          <a:custGeom>
            <a:avLst/>
            <a:gdLst>
              <a:gd name="T0" fmla="*/ 381 w 708"/>
              <a:gd name="T1" fmla="*/ 0 h 432"/>
              <a:gd name="T2" fmla="*/ 0 w 708"/>
              <a:gd name="T3" fmla="*/ 0 h 432"/>
              <a:gd name="T4" fmla="*/ 0 w 708"/>
              <a:gd name="T5" fmla="*/ 379 h 432"/>
              <a:gd name="T6" fmla="*/ 0 w 708"/>
              <a:gd name="T7" fmla="*/ 432 h 432"/>
              <a:gd name="T8" fmla="*/ 708 w 708"/>
              <a:gd name="T9" fmla="*/ 432 h 432"/>
              <a:gd name="T10" fmla="*/ 381 w 708"/>
              <a:gd name="T11" fmla="*/ 0 h 432"/>
            </a:gdLst>
            <a:ahLst/>
            <a:cxnLst>
              <a:cxn ang="0">
                <a:pos x="T0" y="T1"/>
              </a:cxn>
              <a:cxn ang="0">
                <a:pos x="T2" y="T3"/>
              </a:cxn>
              <a:cxn ang="0">
                <a:pos x="T4" y="T5"/>
              </a:cxn>
              <a:cxn ang="0">
                <a:pos x="T6" y="T7"/>
              </a:cxn>
              <a:cxn ang="0">
                <a:pos x="T8" y="T9"/>
              </a:cxn>
              <a:cxn ang="0">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p:spPr>
        <p:txBody>
          <a:bodyPr/>
          <a:lstStyle/>
          <a:p>
            <a:pPr fontAlgn="auto">
              <a:spcBef>
                <a:spcPts val="0"/>
              </a:spcBef>
              <a:spcAft>
                <a:spcPts val="0"/>
              </a:spcAft>
              <a:defRPr/>
            </a:pPr>
            <a:endParaRPr lang="en-IN" sz="1710" dirty="0">
              <a:latin typeface="+mn-lt"/>
              <a:cs typeface="+mn-cs"/>
            </a:endParaRPr>
          </a:p>
        </p:txBody>
      </p:sp>
      <p:sp>
        <p:nvSpPr>
          <p:cNvPr id="7" name="Slide Number Placeholder 5"/>
          <p:cNvSpPr txBox="1">
            <a:spLocks/>
          </p:cNvSpPr>
          <p:nvPr userDrawn="1"/>
        </p:nvSpPr>
        <p:spPr>
          <a:xfrm>
            <a:off x="8716566" y="6204428"/>
            <a:ext cx="304800" cy="346869"/>
          </a:xfrm>
          <a:prstGeom prst="rect">
            <a:avLst/>
          </a:prstGeom>
        </p:spPr>
        <p:txBody>
          <a:bodyPr/>
          <a:lstStyle/>
          <a:p>
            <a:pPr algn="ctr" defTabSz="868573" fontAlgn="auto">
              <a:spcBef>
                <a:spcPts val="0"/>
              </a:spcBef>
              <a:spcAft>
                <a:spcPts val="0"/>
              </a:spcAft>
              <a:defRPr/>
            </a:pPr>
            <a:fld id="{3DFCFD36-9D33-416A-96C3-85C01F232D2E}" type="slidenum">
              <a:rPr lang="en-US" sz="1235">
                <a:solidFill>
                  <a:schemeClr val="bg1"/>
                </a:solidFill>
                <a:latin typeface="+mn-lt"/>
                <a:cs typeface="+mn-cs"/>
              </a:rPr>
              <a:pPr algn="ctr" defTabSz="868573" fontAlgn="auto">
                <a:spcBef>
                  <a:spcPts val="0"/>
                </a:spcBef>
                <a:spcAft>
                  <a:spcPts val="0"/>
                </a:spcAft>
                <a:defRPr/>
              </a:pPr>
              <a:t>‹#›</a:t>
            </a:fld>
            <a:endParaRPr lang="en-US" sz="1235" dirty="0">
              <a:solidFill>
                <a:schemeClr val="bg1"/>
              </a:solidFill>
              <a:latin typeface="+mn-lt"/>
              <a:cs typeface="+mn-cs"/>
            </a:endParaRPr>
          </a:p>
        </p:txBody>
      </p:sp>
      <p:pic>
        <p:nvPicPr>
          <p:cNvPr id="8" name="Picture 12"/>
          <p:cNvPicPr>
            <a:picLocks noChangeAspect="1"/>
          </p:cNvPicPr>
          <p:nvPr userDrawn="1"/>
        </p:nvPicPr>
        <p:blipFill>
          <a:blip r:embed="rId2" cstate="print"/>
          <a:srcRect/>
          <a:stretch>
            <a:fillRect/>
          </a:stretch>
        </p:blipFill>
        <p:spPr bwMode="auto">
          <a:xfrm>
            <a:off x="139304" y="5791201"/>
            <a:ext cx="1352550" cy="559515"/>
          </a:xfrm>
          <a:prstGeom prst="rect">
            <a:avLst/>
          </a:prstGeom>
          <a:noFill/>
          <a:ln w="9525">
            <a:noFill/>
            <a:miter lim="800000"/>
            <a:headEnd/>
            <a:tailEnd/>
          </a:ln>
        </p:spPr>
      </p:pic>
    </p:spTree>
    <p:extLst>
      <p:ext uri="{BB962C8B-B14F-4D97-AF65-F5344CB8AC3E}">
        <p14:creationId xmlns:p14="http://schemas.microsoft.com/office/powerpoint/2010/main" val="185912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186556"/>
            <a:ext cx="7772400" cy="1293971"/>
          </a:xfrm>
        </p:spPr>
        <p:txBody>
          <a:bodyPr anchor="t"/>
          <a:lstStyle>
            <a:lvl1pPr algn="l">
              <a:defRPr sz="3800" b="1" cap="all"/>
            </a:lvl1pPr>
          </a:lstStyle>
          <a:p>
            <a:r>
              <a:rPr lang="en-US"/>
              <a:t>Click to edit Master title style</a:t>
            </a:r>
          </a:p>
        </p:txBody>
      </p:sp>
      <p:sp>
        <p:nvSpPr>
          <p:cNvPr id="3" name="Text Placeholder 2"/>
          <p:cNvSpPr>
            <a:spLocks noGrp="1"/>
          </p:cNvSpPr>
          <p:nvPr>
            <p:ph type="body" idx="1"/>
          </p:nvPr>
        </p:nvSpPr>
        <p:spPr>
          <a:xfrm>
            <a:off x="722313" y="2761378"/>
            <a:ext cx="7772400" cy="1425178"/>
          </a:xfrm>
        </p:spPr>
        <p:txBody>
          <a:bodyPr anchor="b"/>
          <a:lstStyle>
            <a:lvl1pPr marL="0" indent="0">
              <a:buNone/>
              <a:defRPr sz="1900">
                <a:solidFill>
                  <a:schemeClr val="tx1">
                    <a:tint val="75000"/>
                  </a:schemeClr>
                </a:solidFill>
              </a:defRPr>
            </a:lvl1pPr>
            <a:lvl2pPr marL="434340" indent="0">
              <a:buNone/>
              <a:defRPr sz="1710">
                <a:solidFill>
                  <a:schemeClr val="tx1">
                    <a:tint val="75000"/>
                  </a:schemeClr>
                </a:solidFill>
              </a:defRPr>
            </a:lvl2pPr>
            <a:lvl3pPr marL="868680" indent="0">
              <a:buNone/>
              <a:defRPr sz="1520">
                <a:solidFill>
                  <a:schemeClr val="tx1">
                    <a:tint val="75000"/>
                  </a:schemeClr>
                </a:solidFill>
              </a:defRPr>
            </a:lvl3pPr>
            <a:lvl4pPr marL="1303020" indent="0">
              <a:buNone/>
              <a:defRPr sz="1330">
                <a:solidFill>
                  <a:schemeClr val="tx1">
                    <a:tint val="75000"/>
                  </a:schemeClr>
                </a:solidFill>
              </a:defRPr>
            </a:lvl4pPr>
            <a:lvl5pPr marL="1737360" indent="0">
              <a:buNone/>
              <a:defRPr sz="1330">
                <a:solidFill>
                  <a:schemeClr val="tx1">
                    <a:tint val="75000"/>
                  </a:schemeClr>
                </a:solidFill>
              </a:defRPr>
            </a:lvl5pPr>
            <a:lvl6pPr marL="2171700" indent="0">
              <a:buNone/>
              <a:defRPr sz="1330">
                <a:solidFill>
                  <a:schemeClr val="tx1">
                    <a:tint val="75000"/>
                  </a:schemeClr>
                </a:solidFill>
              </a:defRPr>
            </a:lvl6pPr>
            <a:lvl7pPr marL="2606040" indent="0">
              <a:buNone/>
              <a:defRPr sz="1330">
                <a:solidFill>
                  <a:schemeClr val="tx1">
                    <a:tint val="75000"/>
                  </a:schemeClr>
                </a:solidFill>
              </a:defRPr>
            </a:lvl7pPr>
            <a:lvl8pPr marL="3040380" indent="0">
              <a:buNone/>
              <a:defRPr sz="1330">
                <a:solidFill>
                  <a:schemeClr val="tx1">
                    <a:tint val="75000"/>
                  </a:schemeClr>
                </a:solidFill>
              </a:defRPr>
            </a:lvl8pPr>
            <a:lvl9pPr marL="3474720" indent="0">
              <a:buNone/>
              <a:defRPr sz="13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4475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0190"/>
            <a:ext cx="4038600" cy="4299665"/>
          </a:xfrm>
        </p:spPr>
        <p:txBody>
          <a:bodyPr/>
          <a:lstStyle>
            <a:lvl1pPr>
              <a:defRPr sz="2660"/>
            </a:lvl1pPr>
            <a:lvl2pPr>
              <a:defRPr sz="2280"/>
            </a:lvl2pPr>
            <a:lvl3pPr>
              <a:defRPr sz="1900"/>
            </a:lvl3pPr>
            <a:lvl4pPr>
              <a:defRPr sz="1710"/>
            </a:lvl4pPr>
            <a:lvl5pPr>
              <a:defRPr sz="1710"/>
            </a:lvl5pPr>
            <a:lvl6pPr>
              <a:defRPr sz="1710"/>
            </a:lvl6pPr>
            <a:lvl7pPr>
              <a:defRPr sz="1710"/>
            </a:lvl7pPr>
            <a:lvl8pPr>
              <a:defRPr sz="1710"/>
            </a:lvl8pPr>
            <a:lvl9pPr>
              <a:defRPr sz="171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0190"/>
            <a:ext cx="4038600" cy="4299665"/>
          </a:xfrm>
        </p:spPr>
        <p:txBody>
          <a:bodyPr/>
          <a:lstStyle>
            <a:lvl1pPr>
              <a:defRPr sz="2660"/>
            </a:lvl1pPr>
            <a:lvl2pPr>
              <a:defRPr sz="2280"/>
            </a:lvl2pPr>
            <a:lvl3pPr>
              <a:defRPr sz="1900"/>
            </a:lvl3pPr>
            <a:lvl4pPr>
              <a:defRPr sz="1710"/>
            </a:lvl4pPr>
            <a:lvl5pPr>
              <a:defRPr sz="1710"/>
            </a:lvl5pPr>
            <a:lvl6pPr>
              <a:defRPr sz="1710"/>
            </a:lvl6pPr>
            <a:lvl7pPr>
              <a:defRPr sz="1710"/>
            </a:lvl7pPr>
            <a:lvl8pPr>
              <a:defRPr sz="1710"/>
            </a:lvl8pPr>
            <a:lvl9pPr>
              <a:defRPr sz="171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45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458357"/>
            <a:ext cx="4040188" cy="607774"/>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Edit Master text styles</a:t>
            </a:r>
          </a:p>
        </p:txBody>
      </p:sp>
      <p:sp>
        <p:nvSpPr>
          <p:cNvPr id="4" name="Content Placeholder 3"/>
          <p:cNvSpPr>
            <a:spLocks noGrp="1"/>
          </p:cNvSpPr>
          <p:nvPr>
            <p:ph sz="half" idx="2"/>
          </p:nvPr>
        </p:nvSpPr>
        <p:spPr>
          <a:xfrm>
            <a:off x="457200" y="2066131"/>
            <a:ext cx="4040188" cy="3753724"/>
          </a:xfrm>
        </p:spPr>
        <p:txBody>
          <a:bodyPr/>
          <a:lstStyle>
            <a:lvl1pPr>
              <a:defRPr sz="2280"/>
            </a:lvl1pPr>
            <a:lvl2pPr>
              <a:defRPr sz="1900"/>
            </a:lvl2pPr>
            <a:lvl3pPr>
              <a:defRPr sz="1710"/>
            </a:lvl3pPr>
            <a:lvl4pPr>
              <a:defRPr sz="1520"/>
            </a:lvl4pPr>
            <a:lvl5pPr>
              <a:defRPr sz="1520"/>
            </a:lvl5pPr>
            <a:lvl6pPr>
              <a:defRPr sz="1520"/>
            </a:lvl6pPr>
            <a:lvl7pPr>
              <a:defRPr sz="1520"/>
            </a:lvl7pPr>
            <a:lvl8pPr>
              <a:defRPr sz="1520"/>
            </a:lvl8pPr>
            <a:lvl9pPr>
              <a:defRPr sz="15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458357"/>
            <a:ext cx="4041775" cy="607774"/>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Edit Master text styles</a:t>
            </a:r>
          </a:p>
        </p:txBody>
      </p:sp>
      <p:sp>
        <p:nvSpPr>
          <p:cNvPr id="6" name="Content Placeholder 5"/>
          <p:cNvSpPr>
            <a:spLocks noGrp="1"/>
          </p:cNvSpPr>
          <p:nvPr>
            <p:ph sz="quarter" idx="4"/>
          </p:nvPr>
        </p:nvSpPr>
        <p:spPr>
          <a:xfrm>
            <a:off x="4645026" y="2066131"/>
            <a:ext cx="4041775" cy="3753724"/>
          </a:xfrm>
        </p:spPr>
        <p:txBody>
          <a:bodyPr/>
          <a:lstStyle>
            <a:lvl1pPr>
              <a:defRPr sz="2280"/>
            </a:lvl1pPr>
            <a:lvl2pPr>
              <a:defRPr sz="1900"/>
            </a:lvl2pPr>
            <a:lvl3pPr>
              <a:defRPr sz="1710"/>
            </a:lvl3pPr>
            <a:lvl4pPr>
              <a:defRPr sz="1520"/>
            </a:lvl4pPr>
            <a:lvl5pPr>
              <a:defRPr sz="1520"/>
            </a:lvl5pPr>
            <a:lvl6pPr>
              <a:defRPr sz="1520"/>
            </a:lvl6pPr>
            <a:lvl7pPr>
              <a:defRPr sz="1520"/>
            </a:lvl7pPr>
            <a:lvl8pPr>
              <a:defRPr sz="1520"/>
            </a:lvl8pPr>
            <a:lvl9pPr>
              <a:defRPr sz="15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413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9183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9310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59397"/>
            <a:ext cx="3008313" cy="1103948"/>
          </a:xfrm>
        </p:spPr>
        <p:txBody>
          <a:bodyPr anchor="b"/>
          <a:lstStyle>
            <a:lvl1pPr algn="l">
              <a:defRPr sz="1900" b="1"/>
            </a:lvl1pPr>
          </a:lstStyle>
          <a:p>
            <a:r>
              <a:rPr lang="en-US"/>
              <a:t>Click to edit Master title style</a:t>
            </a:r>
          </a:p>
        </p:txBody>
      </p:sp>
      <p:sp>
        <p:nvSpPr>
          <p:cNvPr id="3" name="Content Placeholder 2"/>
          <p:cNvSpPr>
            <a:spLocks noGrp="1"/>
          </p:cNvSpPr>
          <p:nvPr>
            <p:ph idx="1"/>
          </p:nvPr>
        </p:nvSpPr>
        <p:spPr>
          <a:xfrm>
            <a:off x="3575050" y="259398"/>
            <a:ext cx="5111750" cy="5560457"/>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363345"/>
            <a:ext cx="3008313" cy="4456510"/>
          </a:xfrm>
        </p:spPr>
        <p:txBody>
          <a:bodyPr/>
          <a:lstStyle>
            <a:lvl1pPr marL="0" indent="0">
              <a:buNone/>
              <a:defRPr sz="1330"/>
            </a:lvl1pPr>
            <a:lvl2pPr marL="434340" indent="0">
              <a:buNone/>
              <a:defRPr sz="1140"/>
            </a:lvl2pPr>
            <a:lvl3pPr marL="868680" indent="0">
              <a:buNone/>
              <a:defRPr sz="950"/>
            </a:lvl3pPr>
            <a:lvl4pPr marL="1303020" indent="0">
              <a:buNone/>
              <a:defRPr sz="855"/>
            </a:lvl4pPr>
            <a:lvl5pPr marL="1737360" indent="0">
              <a:buNone/>
              <a:defRPr sz="855"/>
            </a:lvl5pPr>
            <a:lvl6pPr marL="2171700" indent="0">
              <a:buNone/>
              <a:defRPr sz="855"/>
            </a:lvl6pPr>
            <a:lvl7pPr marL="2606040" indent="0">
              <a:buNone/>
              <a:defRPr sz="855"/>
            </a:lvl7pPr>
            <a:lvl8pPr marL="3040380" indent="0">
              <a:buNone/>
              <a:defRPr sz="855"/>
            </a:lvl8pPr>
            <a:lvl9pPr marL="3474720" indent="0">
              <a:buNone/>
              <a:defRPr sz="855"/>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447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560570"/>
            <a:ext cx="5486400" cy="538401"/>
          </a:xfrm>
        </p:spPr>
        <p:txBody>
          <a:bodyPr anchor="b"/>
          <a:lstStyle>
            <a:lvl1pPr algn="l">
              <a:defRPr sz="1900" b="1"/>
            </a:lvl1pPr>
          </a:lstStyle>
          <a:p>
            <a:r>
              <a:rPr lang="en-US"/>
              <a:t>Click to edit Master title style</a:t>
            </a:r>
          </a:p>
        </p:txBody>
      </p:sp>
      <p:sp>
        <p:nvSpPr>
          <p:cNvPr id="3" name="Picture Placeholder 2"/>
          <p:cNvSpPr>
            <a:spLocks noGrp="1"/>
          </p:cNvSpPr>
          <p:nvPr>
            <p:ph type="pic" idx="1"/>
          </p:nvPr>
        </p:nvSpPr>
        <p:spPr>
          <a:xfrm>
            <a:off x="1792288" y="582136"/>
            <a:ext cx="5486400" cy="3909060"/>
          </a:xfrm>
        </p:spPr>
        <p:txBody>
          <a:bodyPr/>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p>
        </p:txBody>
      </p:sp>
      <p:sp>
        <p:nvSpPr>
          <p:cNvPr id="4" name="Text Placeholder 3"/>
          <p:cNvSpPr>
            <a:spLocks noGrp="1"/>
          </p:cNvSpPr>
          <p:nvPr>
            <p:ph type="body" sz="half" idx="2"/>
          </p:nvPr>
        </p:nvSpPr>
        <p:spPr>
          <a:xfrm>
            <a:off x="1792288" y="5098971"/>
            <a:ext cx="5486400" cy="764619"/>
          </a:xfrm>
        </p:spPr>
        <p:txBody>
          <a:bodyPr/>
          <a:lstStyle>
            <a:lvl1pPr marL="0" indent="0">
              <a:buNone/>
              <a:defRPr sz="1330"/>
            </a:lvl1pPr>
            <a:lvl2pPr marL="434340" indent="0">
              <a:buNone/>
              <a:defRPr sz="1140"/>
            </a:lvl2pPr>
            <a:lvl3pPr marL="868680" indent="0">
              <a:buNone/>
              <a:defRPr sz="950"/>
            </a:lvl3pPr>
            <a:lvl4pPr marL="1303020" indent="0">
              <a:buNone/>
              <a:defRPr sz="855"/>
            </a:lvl4pPr>
            <a:lvl5pPr marL="1737360" indent="0">
              <a:buNone/>
              <a:defRPr sz="855"/>
            </a:lvl5pPr>
            <a:lvl6pPr marL="2171700" indent="0">
              <a:buNone/>
              <a:defRPr sz="855"/>
            </a:lvl6pPr>
            <a:lvl7pPr marL="2606040" indent="0">
              <a:buNone/>
              <a:defRPr sz="855"/>
            </a:lvl7pPr>
            <a:lvl8pPr marL="3040380" indent="0">
              <a:buNone/>
              <a:defRPr sz="855"/>
            </a:lvl8pPr>
            <a:lvl9pPr marL="3474720" indent="0">
              <a:buNone/>
              <a:defRPr sz="855"/>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0638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t="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60906"/>
            <a:ext cx="8229600" cy="10858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520190"/>
            <a:ext cx="8229600" cy="42996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038533"/>
            <a:ext cx="2133600" cy="346869"/>
          </a:xfrm>
          <a:prstGeom prst="rect">
            <a:avLst/>
          </a:prstGeom>
        </p:spPr>
        <p:txBody>
          <a:bodyPr vert="horz" lIns="91440" tIns="45720" rIns="91440" bIns="45720" rtlCol="0" anchor="ctr"/>
          <a:lstStyle>
            <a:lvl1pPr algn="l">
              <a:defRPr sz="1140">
                <a:solidFill>
                  <a:schemeClr val="tx1">
                    <a:tint val="75000"/>
                  </a:schemeClr>
                </a:solidFill>
              </a:defRPr>
            </a:lvl1pPr>
          </a:lstStyle>
          <a:p>
            <a:fld id="{1D8BD707-D9CF-40AE-B4C6-C98DA3205C09}" type="datetimeFigureOut">
              <a:rPr lang="en-US" smtClean="0"/>
              <a:pPr/>
              <a:t>12/13/2021</a:t>
            </a:fld>
            <a:endParaRPr lang="en-US"/>
          </a:p>
        </p:txBody>
      </p:sp>
      <p:sp>
        <p:nvSpPr>
          <p:cNvPr id="5" name="Footer Placeholder 4"/>
          <p:cNvSpPr>
            <a:spLocks noGrp="1"/>
          </p:cNvSpPr>
          <p:nvPr>
            <p:ph type="ftr" sz="quarter" idx="3"/>
          </p:nvPr>
        </p:nvSpPr>
        <p:spPr>
          <a:xfrm>
            <a:off x="3124200" y="6038533"/>
            <a:ext cx="2895600" cy="346869"/>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038533"/>
            <a:ext cx="2133600" cy="346869"/>
          </a:xfrm>
          <a:prstGeom prst="rect">
            <a:avLst/>
          </a:prstGeom>
        </p:spPr>
        <p:txBody>
          <a:bodyPr vert="horz" lIns="91440" tIns="45720" rIns="91440" bIns="45720" rtlCol="0" anchor="ctr"/>
          <a:lstStyle>
            <a:lvl1pPr algn="r">
              <a:defRPr sz="114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9581197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ctr" defTabSz="868680" rtl="0" eaLnBrk="1" latinLnBrk="0" hangingPunct="1">
        <a:spcBef>
          <a:spcPct val="0"/>
        </a:spcBef>
        <a:buNone/>
        <a:defRPr sz="4180" kern="1200">
          <a:solidFill>
            <a:schemeClr val="tx1"/>
          </a:solidFill>
          <a:latin typeface="+mj-lt"/>
          <a:ea typeface="+mj-ea"/>
          <a:cs typeface="+mj-cs"/>
        </a:defRPr>
      </a:lvl1pPr>
    </p:titleStyle>
    <p:bodyStyle>
      <a:lvl1pPr marL="325755" indent="-325755" algn="l" defTabSz="868680" rtl="0" eaLnBrk="1" latinLnBrk="0" hangingPunct="1">
        <a:spcBef>
          <a:spcPct val="20000"/>
        </a:spcBef>
        <a:buFont typeface="Arial" pitchFamily="34" charset="0"/>
        <a:buChar char="•"/>
        <a:defRPr sz="3040" kern="1200">
          <a:solidFill>
            <a:schemeClr val="tx1"/>
          </a:solidFill>
          <a:latin typeface="+mn-lt"/>
          <a:ea typeface="+mn-ea"/>
          <a:cs typeface="+mn-cs"/>
        </a:defRPr>
      </a:lvl1pPr>
      <a:lvl2pPr marL="705803" indent="-271463" algn="l" defTabSz="868680" rtl="0" eaLnBrk="1" latinLnBrk="0" hangingPunct="1">
        <a:spcBef>
          <a:spcPct val="20000"/>
        </a:spcBef>
        <a:buFont typeface="Arial" pitchFamily="34" charset="0"/>
        <a:buChar char="–"/>
        <a:defRPr sz="2660" kern="1200">
          <a:solidFill>
            <a:schemeClr val="tx1"/>
          </a:solidFill>
          <a:latin typeface="+mn-lt"/>
          <a:ea typeface="+mn-ea"/>
          <a:cs typeface="+mn-cs"/>
        </a:defRPr>
      </a:lvl2pPr>
      <a:lvl3pPr marL="1085850" indent="-217170" algn="l" defTabSz="868680" rtl="0" eaLnBrk="1" latinLnBrk="0" hangingPunct="1">
        <a:spcBef>
          <a:spcPct val="20000"/>
        </a:spcBef>
        <a:buFont typeface="Arial" pitchFamily="34" charset="0"/>
        <a:buChar char="•"/>
        <a:defRPr sz="2280" kern="1200">
          <a:solidFill>
            <a:schemeClr val="tx1"/>
          </a:solidFill>
          <a:latin typeface="+mn-lt"/>
          <a:ea typeface="+mn-ea"/>
          <a:cs typeface="+mn-cs"/>
        </a:defRPr>
      </a:lvl3pPr>
      <a:lvl4pPr marL="152019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95453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38887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82321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25755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9189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t="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60906"/>
            <a:ext cx="8229600" cy="10858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520190"/>
            <a:ext cx="8229600" cy="42996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038533"/>
            <a:ext cx="2133600" cy="346869"/>
          </a:xfrm>
          <a:prstGeom prst="rect">
            <a:avLst/>
          </a:prstGeom>
        </p:spPr>
        <p:txBody>
          <a:bodyPr vert="horz" lIns="91440" tIns="45720" rIns="91440" bIns="45720" rtlCol="0" anchor="ctr"/>
          <a:lstStyle>
            <a:lvl1pPr algn="l">
              <a:defRPr sz="1140">
                <a:solidFill>
                  <a:schemeClr val="tx1">
                    <a:tint val="75000"/>
                  </a:schemeClr>
                </a:solidFill>
              </a:defRPr>
            </a:lvl1pPr>
          </a:lstStyle>
          <a:p>
            <a:fld id="{1D8BD707-D9CF-40AE-B4C6-C98DA3205C09}" type="datetimeFigureOut">
              <a:rPr lang="en-US" smtClean="0"/>
              <a:pPr/>
              <a:t>12/13/2021</a:t>
            </a:fld>
            <a:endParaRPr lang="en-US"/>
          </a:p>
        </p:txBody>
      </p:sp>
      <p:sp>
        <p:nvSpPr>
          <p:cNvPr id="5" name="Footer Placeholder 4"/>
          <p:cNvSpPr>
            <a:spLocks noGrp="1"/>
          </p:cNvSpPr>
          <p:nvPr>
            <p:ph type="ftr" sz="quarter" idx="3"/>
          </p:nvPr>
        </p:nvSpPr>
        <p:spPr>
          <a:xfrm>
            <a:off x="3124200" y="6038533"/>
            <a:ext cx="2895600" cy="346869"/>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038533"/>
            <a:ext cx="2133600" cy="346869"/>
          </a:xfrm>
          <a:prstGeom prst="rect">
            <a:avLst/>
          </a:prstGeom>
        </p:spPr>
        <p:txBody>
          <a:bodyPr vert="horz" lIns="91440" tIns="45720" rIns="91440" bIns="45720" rtlCol="0" anchor="ctr"/>
          <a:lstStyle>
            <a:lvl1pPr algn="r">
              <a:defRPr sz="114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5662965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ctr" defTabSz="868680" rtl="0" eaLnBrk="1" latinLnBrk="0" hangingPunct="1">
        <a:spcBef>
          <a:spcPct val="0"/>
        </a:spcBef>
        <a:buNone/>
        <a:defRPr sz="4180" kern="1200">
          <a:solidFill>
            <a:schemeClr val="tx1"/>
          </a:solidFill>
          <a:latin typeface="+mj-lt"/>
          <a:ea typeface="+mj-ea"/>
          <a:cs typeface="+mj-cs"/>
        </a:defRPr>
      </a:lvl1pPr>
    </p:titleStyle>
    <p:bodyStyle>
      <a:lvl1pPr marL="325755" indent="-325755" algn="l" defTabSz="868680" rtl="0" eaLnBrk="1" latinLnBrk="0" hangingPunct="1">
        <a:spcBef>
          <a:spcPct val="20000"/>
        </a:spcBef>
        <a:buFont typeface="Arial" pitchFamily="34" charset="0"/>
        <a:buChar char="•"/>
        <a:defRPr sz="3040" kern="1200">
          <a:solidFill>
            <a:schemeClr val="tx1"/>
          </a:solidFill>
          <a:latin typeface="+mn-lt"/>
          <a:ea typeface="+mn-ea"/>
          <a:cs typeface="+mn-cs"/>
        </a:defRPr>
      </a:lvl1pPr>
      <a:lvl2pPr marL="705803" indent="-271463" algn="l" defTabSz="868680" rtl="0" eaLnBrk="1" latinLnBrk="0" hangingPunct="1">
        <a:spcBef>
          <a:spcPct val="20000"/>
        </a:spcBef>
        <a:buFont typeface="Arial" pitchFamily="34" charset="0"/>
        <a:buChar char="–"/>
        <a:defRPr sz="2660" kern="1200">
          <a:solidFill>
            <a:schemeClr val="tx1"/>
          </a:solidFill>
          <a:latin typeface="+mn-lt"/>
          <a:ea typeface="+mn-ea"/>
          <a:cs typeface="+mn-cs"/>
        </a:defRPr>
      </a:lvl2pPr>
      <a:lvl3pPr marL="1085850" indent="-217170" algn="l" defTabSz="868680" rtl="0" eaLnBrk="1" latinLnBrk="0" hangingPunct="1">
        <a:spcBef>
          <a:spcPct val="20000"/>
        </a:spcBef>
        <a:buFont typeface="Arial" pitchFamily="34" charset="0"/>
        <a:buChar char="•"/>
        <a:defRPr sz="2280" kern="1200">
          <a:solidFill>
            <a:schemeClr val="tx1"/>
          </a:solidFill>
          <a:latin typeface="+mn-lt"/>
          <a:ea typeface="+mn-ea"/>
          <a:cs typeface="+mn-cs"/>
        </a:defRPr>
      </a:lvl3pPr>
      <a:lvl4pPr marL="152019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95453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38887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82321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25755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91890" indent="-217170" algn="l" defTabSz="868680"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579120"/>
            <a:ext cx="7696200" cy="3785652"/>
          </a:xfrm>
          <a:prstGeom prst="rect">
            <a:avLst/>
          </a:prstGeom>
        </p:spPr>
        <p:txBody>
          <a:bodyPr wrap="square">
            <a:spAutoFit/>
          </a:bodyPr>
          <a:lstStyle/>
          <a:p>
            <a:pPr>
              <a:lnSpc>
                <a:spcPct val="200000"/>
              </a:lnSpc>
            </a:pPr>
            <a:r>
              <a:rPr lang="en-US" altLang="en-US" sz="2400" b="1" dirty="0">
                <a:latin typeface="Times New Roman" pitchFamily="18" charset="0"/>
                <a:cs typeface="Times New Roman" pitchFamily="18" charset="0"/>
              </a:rPr>
              <a:t>SUBJECT NAME: </a:t>
            </a:r>
            <a:r>
              <a:rPr lang="en-US" sz="2400" b="1" dirty="0">
                <a:latin typeface="Times New Roman" pitchFamily="18" charset="0"/>
                <a:cs typeface="Times New Roman" pitchFamily="18" charset="0"/>
              </a:rPr>
              <a:t>WEB TECHNOLOGY</a:t>
            </a:r>
            <a:br>
              <a:rPr lang="en-US" altLang="en-US" sz="2400" b="1" dirty="0">
                <a:latin typeface="Times New Roman" pitchFamily="18" charset="0"/>
                <a:cs typeface="Times New Roman" pitchFamily="18" charset="0"/>
              </a:rPr>
            </a:br>
            <a:r>
              <a:rPr lang="en-US" altLang="en-US" sz="2400" b="1" dirty="0">
                <a:latin typeface="Times New Roman" pitchFamily="18" charset="0"/>
                <a:cs typeface="Times New Roman" pitchFamily="18" charset="0"/>
              </a:rPr>
              <a:t>TOPIC: MODULE IV</a:t>
            </a:r>
          </a:p>
          <a:p>
            <a:pPr>
              <a:lnSpc>
                <a:spcPct val="200000"/>
              </a:lnSpc>
            </a:pPr>
            <a:r>
              <a:rPr lang="en-US" sz="2400" b="1" dirty="0">
                <a:latin typeface="Times New Roman" pitchFamily="18" charset="0"/>
                <a:cs typeface="Times New Roman" pitchFamily="18" charset="0"/>
              </a:rPr>
              <a:t>SUBJECT CODE:MVJ19CS54</a:t>
            </a:r>
          </a:p>
          <a:p>
            <a:pPr>
              <a:lnSpc>
                <a:spcPct val="200000"/>
              </a:lnSpc>
            </a:pPr>
            <a:r>
              <a:rPr lang="en-US" sz="2400" b="1" dirty="0">
                <a:latin typeface="Times New Roman" pitchFamily="18" charset="0"/>
                <a:cs typeface="Times New Roman" pitchFamily="18" charset="0"/>
              </a:rPr>
              <a:t>DEPARTMENT:COMPUTER SCIENCE AND ENGINEERING</a:t>
            </a:r>
          </a:p>
        </p:txBody>
      </p:sp>
      <p:sp>
        <p:nvSpPr>
          <p:cNvPr id="7" name="Rectangle 6"/>
          <p:cNvSpPr/>
          <p:nvPr/>
        </p:nvSpPr>
        <p:spPr>
          <a:xfrm>
            <a:off x="2286000" y="3257550"/>
            <a:ext cx="6629400" cy="873572"/>
          </a:xfrm>
          <a:prstGeom prst="rect">
            <a:avLst/>
          </a:prstGeom>
        </p:spPr>
        <p:txBody>
          <a:bodyPr wrap="square">
            <a:spAutoFit/>
          </a:bodyPr>
          <a:lstStyle/>
          <a:p>
            <a:pPr>
              <a:lnSpc>
                <a:spcPct val="150000"/>
              </a:lnSpc>
            </a:pPr>
            <a:r>
              <a:rPr lang="en-IN" b="1" dirty="0">
                <a:latin typeface="Times New Roman" pitchFamily="18" charset="0"/>
                <a:cs typeface="Times New Roman" pitchFamily="18" charset="0"/>
              </a:rPr>
              <a:t>	</a:t>
            </a:r>
          </a:p>
          <a:p>
            <a:pPr>
              <a:lnSpc>
                <a:spcPct val="150000"/>
              </a:lnSpc>
            </a:pP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148253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    Arrays Access values</a:t>
            </a:r>
            <a:br>
              <a:rPr lang="en-US" dirty="0">
                <a:latin typeface="Times New Roman" pitchFamily="18" charset="0"/>
                <a:cs typeface="Times New Roman" pitchFamily="18" charset="0"/>
              </a:rPr>
            </a:br>
            <a:r>
              <a:rPr lang="en-US" dirty="0"/>
              <a:t>  </a:t>
            </a:r>
          </a:p>
        </p:txBody>
      </p:sp>
      <p:sp>
        <p:nvSpPr>
          <p:cNvPr id="3" name="Content Placeholder 2"/>
          <p:cNvSpPr>
            <a:spLocks noGrp="1"/>
          </p:cNvSpPr>
          <p:nvPr>
            <p:ph idx="1"/>
          </p:nvPr>
        </p:nvSpPr>
        <p:spPr>
          <a:xfrm>
            <a:off x="825818" y="1734344"/>
            <a:ext cx="7492365" cy="3622461"/>
          </a:xfrm>
        </p:spPr>
        <p:txBody>
          <a:bodyPr/>
          <a:lstStyle/>
          <a:p>
            <a:r>
              <a:rPr lang="en-US" sz="2660" dirty="0">
                <a:latin typeface="Times New Roman" pitchFamily="18" charset="0"/>
                <a:cs typeface="Times New Roman" pitchFamily="18" charset="0"/>
              </a:rPr>
              <a:t>To access values in an array you refer to their key using the square bracket notation.</a:t>
            </a:r>
          </a:p>
          <a:p>
            <a:r>
              <a:rPr lang="en-US" sz="2660" dirty="0">
                <a:latin typeface="Times New Roman" pitchFamily="18" charset="0"/>
                <a:cs typeface="Times New Roman" pitchFamily="18" charset="0"/>
              </a:rPr>
              <a:t>echo "Value at index 1 is ". $days</a:t>
            </a:r>
            <a:r>
              <a:rPr lang="en-US" sz="2660" b="1" dirty="0">
                <a:solidFill>
                  <a:schemeClr val="accent1"/>
                </a:solidFill>
                <a:latin typeface="Times New Roman" pitchFamily="18" charset="0"/>
                <a:cs typeface="Times New Roman" pitchFamily="18" charset="0"/>
              </a:rPr>
              <a:t>[</a:t>
            </a:r>
            <a:r>
              <a:rPr lang="en-US" sz="2660" dirty="0">
                <a:latin typeface="Times New Roman" pitchFamily="18" charset="0"/>
                <a:cs typeface="Times New Roman" pitchFamily="18" charset="0"/>
              </a:rPr>
              <a:t>1</a:t>
            </a:r>
            <a:r>
              <a:rPr lang="en-US" sz="2660" b="1" dirty="0">
                <a:solidFill>
                  <a:schemeClr val="accent1"/>
                </a:solidFill>
                <a:latin typeface="Times New Roman" pitchFamily="18" charset="0"/>
                <a:cs typeface="Times New Roman" pitchFamily="18" charset="0"/>
              </a:rPr>
              <a:t>]</a:t>
            </a:r>
            <a:r>
              <a:rPr lang="en-US" sz="2660" dirty="0">
                <a:latin typeface="Times New Roman" pitchFamily="18" charset="0"/>
                <a:cs typeface="Times New Roman" pitchFamily="18" charset="0"/>
              </a:rPr>
              <a:t>; </a:t>
            </a:r>
          </a:p>
          <a:p>
            <a:endParaRPr lang="en-US" dirty="0"/>
          </a:p>
        </p:txBody>
      </p:sp>
    </p:spTree>
    <p:extLst>
      <p:ext uri="{BB962C8B-B14F-4D97-AF65-F5344CB8AC3E}">
        <p14:creationId xmlns:p14="http://schemas.microsoft.com/office/powerpoint/2010/main" val="32964635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385" dirty="0">
                <a:latin typeface="Times New Roman" pitchFamily="18" charset="0"/>
                <a:cs typeface="Times New Roman" pitchFamily="18" charset="0"/>
              </a:rPr>
              <a:t>XML</a:t>
            </a:r>
            <a:r>
              <a:rPr spc="-295" dirty="0">
                <a:latin typeface="Times New Roman" pitchFamily="18" charset="0"/>
                <a:cs typeface="Times New Roman" pitchFamily="18" charset="0"/>
              </a:rPr>
              <a:t> </a:t>
            </a:r>
            <a:r>
              <a:rPr spc="-285" dirty="0">
                <a:latin typeface="Times New Roman" pitchFamily="18" charset="0"/>
                <a:cs typeface="Times New Roman" pitchFamily="18" charset="0"/>
              </a:rPr>
              <a:t>Processing</a:t>
            </a:r>
          </a:p>
        </p:txBody>
      </p:sp>
      <p:sp>
        <p:nvSpPr>
          <p:cNvPr id="3" name="object 3"/>
          <p:cNvSpPr txBox="1"/>
          <p:nvPr/>
        </p:nvSpPr>
        <p:spPr>
          <a:xfrm>
            <a:off x="993450" y="1276350"/>
            <a:ext cx="7388225" cy="5072542"/>
          </a:xfrm>
          <a:prstGeom prst="rect">
            <a:avLst/>
          </a:prstGeom>
        </p:spPr>
        <p:txBody>
          <a:bodyPr vert="horz" wrap="square" lIns="0" tIns="12065" rIns="0" bIns="0" rtlCol="0">
            <a:spAutoFit/>
          </a:bodyPr>
          <a:lstStyle/>
          <a:p>
            <a:pPr marL="12700" marR="5080" algn="just">
              <a:lnSpc>
                <a:spcPct val="150000"/>
              </a:lnSpc>
              <a:spcBef>
                <a:spcPts val="95"/>
              </a:spcBef>
              <a:buSzPct val="95454"/>
              <a:buChar char="•"/>
              <a:tabLst>
                <a:tab pos="111760" algn="l"/>
              </a:tabLst>
            </a:pPr>
            <a:r>
              <a:rPr sz="2400" spc="-55" dirty="0">
                <a:latin typeface="Times New Roman" pitchFamily="18" charset="0"/>
                <a:cs typeface="Times New Roman" pitchFamily="18" charset="0"/>
              </a:rPr>
              <a:t>All </a:t>
            </a:r>
            <a:r>
              <a:rPr sz="2400" spc="-65" dirty="0">
                <a:latin typeface="Times New Roman" pitchFamily="18" charset="0"/>
                <a:cs typeface="Times New Roman" pitchFamily="18" charset="0"/>
              </a:rPr>
              <a:t>modern </a:t>
            </a:r>
            <a:r>
              <a:rPr sz="2400" spc="-105" dirty="0">
                <a:latin typeface="Times New Roman" pitchFamily="18" charset="0"/>
                <a:cs typeface="Times New Roman" pitchFamily="18" charset="0"/>
              </a:rPr>
              <a:t>browsers </a:t>
            </a:r>
            <a:r>
              <a:rPr sz="2400" spc="-140" dirty="0">
                <a:latin typeface="Times New Roman" pitchFamily="18" charset="0"/>
                <a:cs typeface="Times New Roman" pitchFamily="18" charset="0"/>
              </a:rPr>
              <a:t>have </a:t>
            </a:r>
            <a:r>
              <a:rPr sz="2400" spc="-175" dirty="0">
                <a:latin typeface="Times New Roman" pitchFamily="18" charset="0"/>
                <a:cs typeface="Times New Roman" pitchFamily="18" charset="0"/>
              </a:rPr>
              <a:t>a </a:t>
            </a:r>
            <a:r>
              <a:rPr sz="2400" spc="-20" dirty="0">
                <a:latin typeface="Times New Roman" pitchFamily="18" charset="0"/>
                <a:cs typeface="Times New Roman" pitchFamily="18" charset="0"/>
              </a:rPr>
              <a:t>built-in </a:t>
            </a:r>
            <a:r>
              <a:rPr sz="2400" spc="-200" dirty="0">
                <a:latin typeface="Times New Roman" pitchFamily="18" charset="0"/>
                <a:cs typeface="Times New Roman" pitchFamily="18" charset="0"/>
              </a:rPr>
              <a:t>XML </a:t>
            </a:r>
            <a:r>
              <a:rPr sz="2400" spc="-105" dirty="0">
                <a:latin typeface="Times New Roman" pitchFamily="18" charset="0"/>
                <a:cs typeface="Times New Roman" pitchFamily="18" charset="0"/>
              </a:rPr>
              <a:t>parser and </a:t>
            </a:r>
            <a:r>
              <a:rPr sz="2400" spc="-10" dirty="0">
                <a:latin typeface="Times New Roman" pitchFamily="18" charset="0"/>
                <a:cs typeface="Times New Roman" pitchFamily="18" charset="0"/>
              </a:rPr>
              <a:t>their  </a:t>
            </a:r>
            <a:r>
              <a:rPr sz="2400" spc="-150" dirty="0">
                <a:latin typeface="Times New Roman" pitchFamily="18" charset="0"/>
                <a:cs typeface="Times New Roman" pitchFamily="18" charset="0"/>
              </a:rPr>
              <a:t>JavaScript </a:t>
            </a:r>
            <a:r>
              <a:rPr sz="2400" spc="-60" dirty="0">
                <a:latin typeface="Times New Roman" pitchFamily="18" charset="0"/>
                <a:cs typeface="Times New Roman" pitchFamily="18" charset="0"/>
              </a:rPr>
              <a:t>implementations </a:t>
            </a:r>
            <a:r>
              <a:rPr sz="2400" spc="-55" dirty="0">
                <a:latin typeface="Times New Roman" pitchFamily="18" charset="0"/>
                <a:cs typeface="Times New Roman" pitchFamily="18" charset="0"/>
              </a:rPr>
              <a:t>support </a:t>
            </a:r>
            <a:r>
              <a:rPr sz="2400" spc="-125" dirty="0">
                <a:latin typeface="Times New Roman" pitchFamily="18" charset="0"/>
                <a:cs typeface="Times New Roman" pitchFamily="18" charset="0"/>
              </a:rPr>
              <a:t>an </a:t>
            </a:r>
            <a:r>
              <a:rPr sz="2400" spc="-60" dirty="0">
                <a:latin typeface="Times New Roman" pitchFamily="18" charset="0"/>
                <a:cs typeface="Times New Roman" pitchFamily="18" charset="0"/>
              </a:rPr>
              <a:t>in-memory </a:t>
            </a:r>
            <a:r>
              <a:rPr sz="2400" spc="-200" dirty="0">
                <a:latin typeface="Times New Roman" pitchFamily="18" charset="0"/>
                <a:cs typeface="Times New Roman" pitchFamily="18" charset="0"/>
              </a:rPr>
              <a:t>XML </a:t>
            </a:r>
            <a:r>
              <a:rPr sz="2400" spc="-155" dirty="0">
                <a:latin typeface="Times New Roman" pitchFamily="18" charset="0"/>
                <a:cs typeface="Times New Roman" pitchFamily="18" charset="0"/>
              </a:rPr>
              <a:t>DOM  </a:t>
            </a:r>
            <a:r>
              <a:rPr sz="2400" spc="-165" dirty="0">
                <a:latin typeface="Times New Roman" pitchFamily="18" charset="0"/>
                <a:cs typeface="Times New Roman" pitchFamily="18" charset="0"/>
              </a:rPr>
              <a:t>API.</a:t>
            </a:r>
            <a:endParaRPr sz="2400" dirty="0">
              <a:latin typeface="Times New Roman" pitchFamily="18" charset="0"/>
              <a:cs typeface="Times New Roman" pitchFamily="18" charset="0"/>
            </a:endParaRPr>
          </a:p>
          <a:p>
            <a:pPr marL="12700">
              <a:lnSpc>
                <a:spcPct val="150000"/>
              </a:lnSpc>
              <a:spcBef>
                <a:spcPts val="1730"/>
              </a:spcBef>
            </a:pPr>
            <a:r>
              <a:rPr sz="2400" spc="-235" dirty="0">
                <a:latin typeface="Times New Roman" pitchFamily="18" charset="0"/>
                <a:cs typeface="Times New Roman" pitchFamily="18" charset="0"/>
              </a:rPr>
              <a:t>You </a:t>
            </a:r>
            <a:r>
              <a:rPr sz="2400" spc="-150" dirty="0">
                <a:latin typeface="Times New Roman" pitchFamily="18" charset="0"/>
                <a:cs typeface="Times New Roman" pitchFamily="18" charset="0"/>
              </a:rPr>
              <a:t>can </a:t>
            </a:r>
            <a:r>
              <a:rPr sz="2400" spc="-155" dirty="0">
                <a:latin typeface="Times New Roman" pitchFamily="18" charset="0"/>
                <a:cs typeface="Times New Roman" pitchFamily="18" charset="0"/>
              </a:rPr>
              <a:t>use </a:t>
            </a:r>
            <a:r>
              <a:rPr sz="2400" spc="-30" dirty="0">
                <a:latin typeface="Times New Roman" pitchFamily="18" charset="0"/>
                <a:cs typeface="Times New Roman" pitchFamily="18" charset="0"/>
              </a:rPr>
              <a:t>the </a:t>
            </a:r>
            <a:r>
              <a:rPr sz="2400" spc="-90" dirty="0">
                <a:latin typeface="Times New Roman" pitchFamily="18" charset="0"/>
                <a:cs typeface="Times New Roman" pitchFamily="18" charset="0"/>
              </a:rPr>
              <a:t>already </a:t>
            </a:r>
            <a:r>
              <a:rPr sz="2400" spc="-45" dirty="0">
                <a:latin typeface="Times New Roman" pitchFamily="18" charset="0"/>
                <a:cs typeface="Times New Roman" pitchFamily="18" charset="0"/>
              </a:rPr>
              <a:t>familiar </a:t>
            </a:r>
            <a:r>
              <a:rPr sz="2400" spc="-155" dirty="0">
                <a:latin typeface="Times New Roman" pitchFamily="18" charset="0"/>
                <a:cs typeface="Times New Roman" pitchFamily="18" charset="0"/>
              </a:rPr>
              <a:t>DOM </a:t>
            </a:r>
            <a:r>
              <a:rPr sz="2400" spc="-60" dirty="0">
                <a:latin typeface="Times New Roman" pitchFamily="18" charset="0"/>
                <a:cs typeface="Times New Roman" pitchFamily="18" charset="0"/>
              </a:rPr>
              <a:t>functions </a:t>
            </a:r>
            <a:r>
              <a:rPr sz="2400" spc="-145" dirty="0">
                <a:latin typeface="Times New Roman" pitchFamily="18" charset="0"/>
                <a:cs typeface="Times New Roman" pitchFamily="18" charset="0"/>
              </a:rPr>
              <a:t>such</a:t>
            </a:r>
            <a:r>
              <a:rPr sz="2400" spc="-90" dirty="0">
                <a:latin typeface="Times New Roman" pitchFamily="18" charset="0"/>
                <a:cs typeface="Times New Roman" pitchFamily="18" charset="0"/>
              </a:rPr>
              <a:t> </a:t>
            </a:r>
            <a:r>
              <a:rPr sz="2400" spc="-210" dirty="0">
                <a:latin typeface="Times New Roman" pitchFamily="18" charset="0"/>
                <a:cs typeface="Times New Roman" pitchFamily="18" charset="0"/>
              </a:rPr>
              <a:t>as</a:t>
            </a:r>
            <a:endParaRPr sz="2400" dirty="0">
              <a:latin typeface="Times New Roman" pitchFamily="18" charset="0"/>
              <a:cs typeface="Times New Roman" pitchFamily="18" charset="0"/>
            </a:endParaRPr>
          </a:p>
          <a:p>
            <a:pPr marL="354965" indent="-342900">
              <a:lnSpc>
                <a:spcPct val="150000"/>
              </a:lnSpc>
              <a:spcBef>
                <a:spcPts val="1730"/>
              </a:spcBef>
              <a:buSzPct val="95454"/>
              <a:buChar char="•"/>
              <a:tabLst>
                <a:tab pos="354965" algn="l"/>
                <a:tab pos="355600" algn="l"/>
              </a:tabLst>
            </a:pPr>
            <a:r>
              <a:rPr sz="2400" spc="-105" dirty="0">
                <a:latin typeface="Times New Roman" pitchFamily="18" charset="0"/>
                <a:cs typeface="Times New Roman" pitchFamily="18" charset="0"/>
              </a:rPr>
              <a:t>getElementById(),</a:t>
            </a:r>
            <a:endParaRPr sz="2400" dirty="0">
              <a:latin typeface="Times New Roman" pitchFamily="18" charset="0"/>
              <a:cs typeface="Times New Roman" pitchFamily="18" charset="0"/>
            </a:endParaRPr>
          </a:p>
          <a:p>
            <a:pPr marL="354965" indent="-342900">
              <a:lnSpc>
                <a:spcPct val="150000"/>
              </a:lnSpc>
              <a:spcBef>
                <a:spcPts val="530"/>
              </a:spcBef>
              <a:buSzPct val="95454"/>
              <a:buChar char="•"/>
              <a:tabLst>
                <a:tab pos="354965" algn="l"/>
                <a:tab pos="355600" algn="l"/>
              </a:tabLst>
            </a:pPr>
            <a:r>
              <a:rPr sz="2400" spc="-140" dirty="0">
                <a:latin typeface="Times New Roman" pitchFamily="18" charset="0"/>
                <a:cs typeface="Times New Roman" pitchFamily="18" charset="0"/>
              </a:rPr>
              <a:t>getElementsByTagName()</a:t>
            </a:r>
            <a:endParaRPr sz="2400" dirty="0">
              <a:latin typeface="Times New Roman" pitchFamily="18" charset="0"/>
              <a:cs typeface="Times New Roman" pitchFamily="18" charset="0"/>
            </a:endParaRPr>
          </a:p>
          <a:p>
            <a:pPr marL="354965" indent="-342900">
              <a:lnSpc>
                <a:spcPct val="150000"/>
              </a:lnSpc>
              <a:spcBef>
                <a:spcPts val="525"/>
              </a:spcBef>
              <a:buSzPct val="95454"/>
              <a:buChar char="•"/>
              <a:tabLst>
                <a:tab pos="354965" algn="l"/>
                <a:tab pos="355600" algn="l"/>
              </a:tabLst>
            </a:pPr>
            <a:r>
              <a:rPr sz="2400" spc="-95" dirty="0">
                <a:latin typeface="Times New Roman" pitchFamily="18" charset="0"/>
                <a:cs typeface="Times New Roman" pitchFamily="18" charset="0"/>
              </a:rPr>
              <a:t>createElement()</a:t>
            </a:r>
            <a:endParaRPr sz="2400" dirty="0">
              <a:latin typeface="Times New Roman" pitchFamily="18" charset="0"/>
              <a:cs typeface="Times New Roman" pitchFamily="18" charset="0"/>
            </a:endParaRPr>
          </a:p>
          <a:p>
            <a:pPr marL="12700">
              <a:lnSpc>
                <a:spcPct val="150000"/>
              </a:lnSpc>
              <a:spcBef>
                <a:spcPts val="530"/>
              </a:spcBef>
            </a:pPr>
            <a:r>
              <a:rPr sz="2400" spc="10" dirty="0">
                <a:latin typeface="Times New Roman" pitchFamily="18" charset="0"/>
                <a:cs typeface="Times New Roman" pitchFamily="18" charset="0"/>
              </a:rPr>
              <a:t>to </a:t>
            </a:r>
            <a:r>
              <a:rPr sz="2400" spc="-195" dirty="0">
                <a:latin typeface="Times New Roman" pitchFamily="18" charset="0"/>
                <a:cs typeface="Times New Roman" pitchFamily="18" charset="0"/>
              </a:rPr>
              <a:t>access </a:t>
            </a:r>
            <a:r>
              <a:rPr sz="2400" spc="-105" dirty="0">
                <a:latin typeface="Times New Roman" pitchFamily="18" charset="0"/>
                <a:cs typeface="Times New Roman" pitchFamily="18" charset="0"/>
              </a:rPr>
              <a:t>and </a:t>
            </a:r>
            <a:r>
              <a:rPr sz="2400" spc="-70" dirty="0">
                <a:latin typeface="Times New Roman" pitchFamily="18" charset="0"/>
                <a:cs typeface="Times New Roman" pitchFamily="18" charset="0"/>
              </a:rPr>
              <a:t>manipulate </a:t>
            </a:r>
            <a:r>
              <a:rPr sz="2400" spc="-30" dirty="0">
                <a:latin typeface="Times New Roman" pitchFamily="18" charset="0"/>
                <a:cs typeface="Times New Roman" pitchFamily="18" charset="0"/>
              </a:rPr>
              <a:t>the</a:t>
            </a:r>
            <a:r>
              <a:rPr sz="2400" spc="-190" dirty="0">
                <a:latin typeface="Times New Roman" pitchFamily="18" charset="0"/>
                <a:cs typeface="Times New Roman" pitchFamily="18" charset="0"/>
              </a:rPr>
              <a:t> </a:t>
            </a:r>
            <a:r>
              <a:rPr sz="2400" spc="-85" dirty="0">
                <a:latin typeface="Times New Roman" pitchFamily="18" charset="0"/>
                <a:cs typeface="Times New Roman" pitchFamily="18" charset="0"/>
              </a:rPr>
              <a:t>data</a:t>
            </a:r>
            <a:r>
              <a:rPr sz="2200" spc="-85" dirty="0">
                <a:latin typeface="Arial"/>
                <a:cs typeface="Arial"/>
              </a:rPr>
              <a:t>.</a:t>
            </a:r>
            <a:endParaRPr sz="2200" dirty="0">
              <a:latin typeface="Arial"/>
              <a:cs typeface="Arial"/>
            </a:endParaRPr>
          </a:p>
        </p:txBody>
      </p:sp>
      <p:sp>
        <p:nvSpPr>
          <p:cNvPr id="4" name="object 4"/>
          <p:cNvSpPr txBox="1"/>
          <p:nvPr/>
        </p:nvSpPr>
        <p:spPr>
          <a:xfrm>
            <a:off x="993465" y="842509"/>
            <a:ext cx="1108710" cy="254000"/>
          </a:xfrm>
          <a:prstGeom prst="rect">
            <a:avLst/>
          </a:prstGeom>
        </p:spPr>
        <p:txBody>
          <a:bodyPr vert="horz" wrap="square" lIns="0" tIns="12700" rIns="0" bIns="0" rtlCol="0">
            <a:spAutoFit/>
          </a:bodyPr>
          <a:lstStyle/>
          <a:p>
            <a:pPr marL="12700">
              <a:lnSpc>
                <a:spcPct val="100000"/>
              </a:lnSpc>
              <a:spcBef>
                <a:spcPts val="100"/>
              </a:spcBef>
            </a:pPr>
            <a:r>
              <a:rPr sz="1500" spc="-75" dirty="0">
                <a:latin typeface="Georgia"/>
                <a:cs typeface="Georgia"/>
              </a:rPr>
              <a:t>In</a:t>
            </a:r>
            <a:r>
              <a:rPr sz="1500" spc="-40" dirty="0">
                <a:latin typeface="Georgia"/>
                <a:cs typeface="Georgia"/>
              </a:rPr>
              <a:t> </a:t>
            </a:r>
            <a:r>
              <a:rPr sz="1500" spc="-20" dirty="0">
                <a:latin typeface="Georgia"/>
                <a:cs typeface="Georgia"/>
              </a:rPr>
              <a:t>JavaScript</a:t>
            </a:r>
            <a:endParaRPr sz="1500">
              <a:latin typeface="Georgia"/>
              <a:cs typeface="Georgi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385" dirty="0">
                <a:latin typeface="Times New Roman" pitchFamily="18" charset="0"/>
                <a:cs typeface="Times New Roman" pitchFamily="18" charset="0"/>
              </a:rPr>
              <a:t>XML</a:t>
            </a:r>
            <a:r>
              <a:rPr spc="-295" dirty="0">
                <a:latin typeface="Times New Roman" pitchFamily="18" charset="0"/>
                <a:cs typeface="Times New Roman" pitchFamily="18" charset="0"/>
              </a:rPr>
              <a:t> </a:t>
            </a:r>
            <a:r>
              <a:rPr spc="-285" dirty="0">
                <a:latin typeface="Times New Roman" pitchFamily="18" charset="0"/>
                <a:cs typeface="Times New Roman" pitchFamily="18" charset="0"/>
              </a:rPr>
              <a:t>Processing</a:t>
            </a:r>
          </a:p>
        </p:txBody>
      </p:sp>
      <p:grpSp>
        <p:nvGrpSpPr>
          <p:cNvPr id="3" name="object 3"/>
          <p:cNvGrpSpPr/>
          <p:nvPr/>
        </p:nvGrpSpPr>
        <p:grpSpPr>
          <a:xfrm>
            <a:off x="838200" y="810905"/>
            <a:ext cx="5176520" cy="5655310"/>
            <a:chOff x="838200" y="810905"/>
            <a:chExt cx="5176520" cy="5655310"/>
          </a:xfrm>
        </p:grpSpPr>
        <p:sp>
          <p:nvSpPr>
            <p:cNvPr id="4" name="object 4"/>
            <p:cNvSpPr/>
            <p:nvPr/>
          </p:nvSpPr>
          <p:spPr>
            <a:xfrm>
              <a:off x="843471" y="2448905"/>
              <a:ext cx="5171057" cy="40166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38200" y="810905"/>
              <a:ext cx="5166360" cy="1650111"/>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385" dirty="0">
                <a:latin typeface="Times New Roman" pitchFamily="18" charset="0"/>
                <a:cs typeface="Times New Roman" pitchFamily="18" charset="0"/>
              </a:rPr>
              <a:t>XML</a:t>
            </a:r>
            <a:r>
              <a:rPr spc="-295" dirty="0">
                <a:latin typeface="Times New Roman" pitchFamily="18" charset="0"/>
                <a:cs typeface="Times New Roman" pitchFamily="18" charset="0"/>
              </a:rPr>
              <a:t> </a:t>
            </a:r>
            <a:r>
              <a:rPr spc="-285" dirty="0">
                <a:latin typeface="Times New Roman" pitchFamily="18" charset="0"/>
                <a:cs typeface="Times New Roman" pitchFamily="18" charset="0"/>
              </a:rPr>
              <a:t>Processing</a:t>
            </a:r>
          </a:p>
        </p:txBody>
      </p:sp>
      <p:sp>
        <p:nvSpPr>
          <p:cNvPr id="3" name="object 3"/>
          <p:cNvSpPr txBox="1"/>
          <p:nvPr/>
        </p:nvSpPr>
        <p:spPr>
          <a:xfrm>
            <a:off x="993450" y="842513"/>
            <a:ext cx="1102995"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Georgia"/>
                <a:cs typeface="Georgia"/>
              </a:rPr>
              <a:t>With</a:t>
            </a:r>
            <a:r>
              <a:rPr sz="1500" spc="-40" dirty="0">
                <a:latin typeface="Georgia"/>
                <a:cs typeface="Georgia"/>
              </a:rPr>
              <a:t> </a:t>
            </a:r>
            <a:r>
              <a:rPr sz="1500" dirty="0">
                <a:latin typeface="Georgia"/>
                <a:cs typeface="Georgia"/>
              </a:rPr>
              <a:t>JQuery</a:t>
            </a:r>
            <a:endParaRPr sz="1500">
              <a:latin typeface="Georgia"/>
              <a:cs typeface="Georgia"/>
            </a:endParaRPr>
          </a:p>
        </p:txBody>
      </p:sp>
      <p:sp>
        <p:nvSpPr>
          <p:cNvPr id="4" name="object 4"/>
          <p:cNvSpPr/>
          <p:nvPr/>
        </p:nvSpPr>
        <p:spPr>
          <a:xfrm>
            <a:off x="920911" y="1365893"/>
            <a:ext cx="6387777" cy="418694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385" dirty="0">
                <a:latin typeface="Times New Roman" pitchFamily="18" charset="0"/>
                <a:cs typeface="Times New Roman" pitchFamily="18" charset="0"/>
              </a:rPr>
              <a:t>XML</a:t>
            </a:r>
            <a:r>
              <a:rPr spc="-295" dirty="0">
                <a:latin typeface="Times New Roman" pitchFamily="18" charset="0"/>
                <a:cs typeface="Times New Roman" pitchFamily="18" charset="0"/>
              </a:rPr>
              <a:t> </a:t>
            </a:r>
            <a:r>
              <a:rPr spc="-285" dirty="0">
                <a:latin typeface="Times New Roman" pitchFamily="18" charset="0"/>
                <a:cs typeface="Times New Roman" pitchFamily="18" charset="0"/>
              </a:rPr>
              <a:t>Processing</a:t>
            </a:r>
          </a:p>
        </p:txBody>
      </p:sp>
      <p:sp>
        <p:nvSpPr>
          <p:cNvPr id="3" name="object 3"/>
          <p:cNvSpPr txBox="1"/>
          <p:nvPr/>
        </p:nvSpPr>
        <p:spPr>
          <a:xfrm>
            <a:off x="993450" y="842513"/>
            <a:ext cx="840105"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Georgia"/>
                <a:cs typeface="Georgia"/>
              </a:rPr>
              <a:t>With</a:t>
            </a:r>
            <a:r>
              <a:rPr sz="1500" spc="-45" dirty="0">
                <a:latin typeface="Georgia"/>
                <a:cs typeface="Georgia"/>
              </a:rPr>
              <a:t> </a:t>
            </a:r>
            <a:r>
              <a:rPr sz="1500" spc="-95" dirty="0">
                <a:latin typeface="Georgia"/>
                <a:cs typeface="Georgia"/>
              </a:rPr>
              <a:t>PHP</a:t>
            </a:r>
            <a:endParaRPr sz="1500">
              <a:latin typeface="Georgia"/>
              <a:cs typeface="Georgia"/>
            </a:endParaRPr>
          </a:p>
        </p:txBody>
      </p:sp>
      <p:sp>
        <p:nvSpPr>
          <p:cNvPr id="4" name="object 4"/>
          <p:cNvSpPr txBox="1"/>
          <p:nvPr/>
        </p:nvSpPr>
        <p:spPr>
          <a:xfrm>
            <a:off x="993446" y="1123950"/>
            <a:ext cx="7310755" cy="4880182"/>
          </a:xfrm>
          <a:prstGeom prst="rect">
            <a:avLst/>
          </a:prstGeom>
        </p:spPr>
        <p:txBody>
          <a:bodyPr vert="horz" wrap="square" lIns="0" tIns="12065" rIns="0" bIns="0" rtlCol="0">
            <a:spAutoFit/>
          </a:bodyPr>
          <a:lstStyle/>
          <a:p>
            <a:pPr marL="12700">
              <a:lnSpc>
                <a:spcPct val="150000"/>
              </a:lnSpc>
              <a:spcBef>
                <a:spcPts val="95"/>
              </a:spcBef>
            </a:pPr>
            <a:r>
              <a:rPr sz="2400" spc="-295" dirty="0">
                <a:latin typeface="Times New Roman" pitchFamily="18" charset="0"/>
                <a:cs typeface="Times New Roman" pitchFamily="18" charset="0"/>
              </a:rPr>
              <a:t>PHP</a:t>
            </a:r>
            <a:r>
              <a:rPr sz="2400" spc="20" dirty="0">
                <a:latin typeface="Times New Roman" pitchFamily="18" charset="0"/>
                <a:cs typeface="Times New Roman" pitchFamily="18" charset="0"/>
              </a:rPr>
              <a:t> </a:t>
            </a:r>
            <a:r>
              <a:rPr sz="2400" spc="-90" dirty="0">
                <a:latin typeface="Times New Roman" pitchFamily="18" charset="0"/>
                <a:cs typeface="Times New Roman" pitchFamily="18" charset="0"/>
              </a:rPr>
              <a:t>provides </a:t>
            </a:r>
            <a:r>
              <a:rPr sz="2400" spc="-120" dirty="0">
                <a:latin typeface="Times New Roman" pitchFamily="18" charset="0"/>
                <a:cs typeface="Times New Roman" pitchFamily="18" charset="0"/>
              </a:rPr>
              <a:t>several </a:t>
            </a:r>
            <a:r>
              <a:rPr sz="2400" spc="-105" dirty="0">
                <a:latin typeface="Times New Roman" pitchFamily="18" charset="0"/>
                <a:cs typeface="Times New Roman" pitchFamily="18" charset="0"/>
              </a:rPr>
              <a:t>extensions </a:t>
            </a:r>
            <a:r>
              <a:rPr sz="2400" spc="-20" dirty="0">
                <a:latin typeface="Times New Roman" pitchFamily="18" charset="0"/>
                <a:cs typeface="Times New Roman" pitchFamily="18" charset="0"/>
              </a:rPr>
              <a:t>or </a:t>
            </a:r>
            <a:r>
              <a:rPr sz="2400" spc="-210" dirty="0">
                <a:latin typeface="Times New Roman" pitchFamily="18" charset="0"/>
                <a:cs typeface="Times New Roman" pitchFamily="18" charset="0"/>
              </a:rPr>
              <a:t>APIs </a:t>
            </a:r>
            <a:r>
              <a:rPr sz="2400" spc="-10" dirty="0">
                <a:latin typeface="Times New Roman" pitchFamily="18" charset="0"/>
                <a:cs typeface="Times New Roman" pitchFamily="18" charset="0"/>
              </a:rPr>
              <a:t>for </a:t>
            </a:r>
            <a:r>
              <a:rPr sz="2400" spc="-65" dirty="0">
                <a:latin typeface="Times New Roman" pitchFamily="18" charset="0"/>
                <a:cs typeface="Times New Roman" pitchFamily="18" charset="0"/>
              </a:rPr>
              <a:t>working </a:t>
            </a:r>
            <a:r>
              <a:rPr sz="2400" spc="10" dirty="0">
                <a:latin typeface="Times New Roman" pitchFamily="18" charset="0"/>
                <a:cs typeface="Times New Roman" pitchFamily="18" charset="0"/>
              </a:rPr>
              <a:t>with</a:t>
            </a:r>
            <a:r>
              <a:rPr sz="2400" spc="-220" dirty="0">
                <a:latin typeface="Times New Roman" pitchFamily="18" charset="0"/>
                <a:cs typeface="Times New Roman" pitchFamily="18" charset="0"/>
              </a:rPr>
              <a:t> </a:t>
            </a:r>
            <a:r>
              <a:rPr sz="2400" spc="-200" dirty="0">
                <a:latin typeface="Times New Roman" pitchFamily="18" charset="0"/>
                <a:cs typeface="Times New Roman" pitchFamily="18" charset="0"/>
              </a:rPr>
              <a:t>XML</a:t>
            </a:r>
            <a:endParaRPr sz="2400" dirty="0">
              <a:latin typeface="Times New Roman" pitchFamily="18" charset="0"/>
              <a:cs typeface="Times New Roman" pitchFamily="18" charset="0"/>
            </a:endParaRPr>
          </a:p>
          <a:p>
            <a:pPr marL="12700">
              <a:lnSpc>
                <a:spcPct val="150000"/>
              </a:lnSpc>
            </a:pPr>
            <a:r>
              <a:rPr sz="2400" spc="-70" dirty="0">
                <a:latin typeface="Times New Roman" pitchFamily="18" charset="0"/>
                <a:cs typeface="Times New Roman" pitchFamily="18" charset="0"/>
              </a:rPr>
              <a:t>including:</a:t>
            </a:r>
            <a:endParaRPr sz="2400" dirty="0">
              <a:latin typeface="Times New Roman" pitchFamily="18" charset="0"/>
              <a:cs typeface="Times New Roman" pitchFamily="18" charset="0"/>
            </a:endParaRPr>
          </a:p>
          <a:p>
            <a:pPr marL="354965" marR="5080" indent="-342900" algn="just">
              <a:lnSpc>
                <a:spcPct val="150000"/>
              </a:lnSpc>
              <a:spcBef>
                <a:spcPts val="1730"/>
              </a:spcBef>
              <a:buChar char="•"/>
              <a:tabLst>
                <a:tab pos="355600" algn="l"/>
              </a:tabLst>
            </a:pPr>
            <a:r>
              <a:rPr sz="2400" spc="-165" dirty="0">
                <a:latin typeface="Times New Roman" pitchFamily="18" charset="0"/>
                <a:cs typeface="Times New Roman" pitchFamily="18" charset="0"/>
              </a:rPr>
              <a:t>The </a:t>
            </a:r>
            <a:r>
              <a:rPr sz="2400" b="1" spc="-180" dirty="0">
                <a:latin typeface="Times New Roman" pitchFamily="18" charset="0"/>
                <a:cs typeface="Times New Roman" pitchFamily="18" charset="0"/>
              </a:rPr>
              <a:t>SimpleXML </a:t>
            </a:r>
            <a:r>
              <a:rPr sz="2400" spc="-90" dirty="0">
                <a:latin typeface="Times New Roman" pitchFamily="18" charset="0"/>
                <a:cs typeface="Times New Roman" pitchFamily="18" charset="0"/>
              </a:rPr>
              <a:t>extension </a:t>
            </a:r>
            <a:r>
              <a:rPr sz="2400" spc="-65" dirty="0">
                <a:latin typeface="Times New Roman" pitchFamily="18" charset="0"/>
                <a:cs typeface="Times New Roman" pitchFamily="18" charset="0"/>
              </a:rPr>
              <a:t>which </a:t>
            </a:r>
            <a:r>
              <a:rPr sz="2400" spc="-110" dirty="0">
                <a:latin typeface="Times New Roman" pitchFamily="18" charset="0"/>
                <a:cs typeface="Times New Roman" pitchFamily="18" charset="0"/>
              </a:rPr>
              <a:t>loads </a:t>
            </a:r>
            <a:r>
              <a:rPr sz="2400" spc="-30" dirty="0">
                <a:latin typeface="Times New Roman" pitchFamily="18" charset="0"/>
                <a:cs typeface="Times New Roman" pitchFamily="18" charset="0"/>
              </a:rPr>
              <a:t>the </a:t>
            </a:r>
            <a:r>
              <a:rPr sz="2400" spc="-90" dirty="0">
                <a:latin typeface="Times New Roman" pitchFamily="18" charset="0"/>
                <a:cs typeface="Times New Roman" pitchFamily="18" charset="0"/>
              </a:rPr>
              <a:t>data </a:t>
            </a:r>
            <a:r>
              <a:rPr sz="2400" spc="-15" dirty="0">
                <a:latin typeface="Times New Roman" pitchFamily="18" charset="0"/>
                <a:cs typeface="Times New Roman" pitchFamily="18" charset="0"/>
              </a:rPr>
              <a:t>into </a:t>
            </a:r>
            <a:r>
              <a:rPr sz="2400" spc="-125" dirty="0">
                <a:latin typeface="Times New Roman" pitchFamily="18" charset="0"/>
                <a:cs typeface="Times New Roman" pitchFamily="18" charset="0"/>
              </a:rPr>
              <a:t>an  </a:t>
            </a:r>
            <a:r>
              <a:rPr sz="2400" spc="-50" dirty="0">
                <a:latin typeface="Times New Roman" pitchFamily="18" charset="0"/>
                <a:cs typeface="Times New Roman" pitchFamily="18" charset="0"/>
              </a:rPr>
              <a:t>object </a:t>
            </a:r>
            <a:r>
              <a:rPr sz="2400" spc="-5" dirty="0">
                <a:latin typeface="Times New Roman" pitchFamily="18" charset="0"/>
                <a:cs typeface="Times New Roman" pitchFamily="18" charset="0"/>
              </a:rPr>
              <a:t>that </a:t>
            </a:r>
            <a:r>
              <a:rPr sz="2400" spc="-85" dirty="0">
                <a:latin typeface="Times New Roman" pitchFamily="18" charset="0"/>
                <a:cs typeface="Times New Roman" pitchFamily="18" charset="0"/>
              </a:rPr>
              <a:t>allows </a:t>
            </a:r>
            <a:r>
              <a:rPr sz="2400" spc="-30" dirty="0">
                <a:latin typeface="Times New Roman" pitchFamily="18" charset="0"/>
                <a:cs typeface="Times New Roman" pitchFamily="18" charset="0"/>
              </a:rPr>
              <a:t>the </a:t>
            </a:r>
            <a:r>
              <a:rPr sz="2400" spc="-80" dirty="0">
                <a:latin typeface="Times New Roman" pitchFamily="18" charset="0"/>
                <a:cs typeface="Times New Roman" pitchFamily="18" charset="0"/>
              </a:rPr>
              <a:t>developer </a:t>
            </a:r>
            <a:r>
              <a:rPr sz="2400" spc="10" dirty="0">
                <a:latin typeface="Times New Roman" pitchFamily="18" charset="0"/>
                <a:cs typeface="Times New Roman" pitchFamily="18" charset="0"/>
              </a:rPr>
              <a:t>to </a:t>
            </a:r>
            <a:r>
              <a:rPr sz="2400" spc="-190" dirty="0">
                <a:latin typeface="Times New Roman" pitchFamily="18" charset="0"/>
                <a:cs typeface="Times New Roman" pitchFamily="18" charset="0"/>
              </a:rPr>
              <a:t>access </a:t>
            </a:r>
            <a:r>
              <a:rPr sz="2400" spc="-30" dirty="0">
                <a:latin typeface="Times New Roman" pitchFamily="18" charset="0"/>
                <a:cs typeface="Times New Roman" pitchFamily="18" charset="0"/>
              </a:rPr>
              <a:t>the </a:t>
            </a:r>
            <a:r>
              <a:rPr sz="2400" spc="-90" dirty="0">
                <a:latin typeface="Times New Roman" pitchFamily="18" charset="0"/>
                <a:cs typeface="Times New Roman" pitchFamily="18" charset="0"/>
              </a:rPr>
              <a:t>data </a:t>
            </a:r>
            <a:r>
              <a:rPr sz="2400" spc="-95" dirty="0">
                <a:latin typeface="Times New Roman" pitchFamily="18" charset="0"/>
                <a:cs typeface="Times New Roman" pitchFamily="18" charset="0"/>
              </a:rPr>
              <a:t>via </a:t>
            </a:r>
            <a:r>
              <a:rPr sz="2400" spc="-100" dirty="0">
                <a:latin typeface="Times New Roman" pitchFamily="18" charset="0"/>
                <a:cs typeface="Times New Roman" pitchFamily="18" charset="0"/>
              </a:rPr>
              <a:t>array  </a:t>
            </a:r>
            <a:r>
              <a:rPr sz="2400" spc="-60" dirty="0">
                <a:latin typeface="Times New Roman" pitchFamily="18" charset="0"/>
                <a:cs typeface="Times New Roman" pitchFamily="18" charset="0"/>
              </a:rPr>
              <a:t>properties </a:t>
            </a:r>
            <a:r>
              <a:rPr sz="2400" spc="-105" dirty="0">
                <a:latin typeface="Times New Roman" pitchFamily="18" charset="0"/>
                <a:cs typeface="Times New Roman" pitchFamily="18" charset="0"/>
              </a:rPr>
              <a:t>and </a:t>
            </a:r>
            <a:r>
              <a:rPr sz="2400" spc="-55" dirty="0">
                <a:latin typeface="Times New Roman" pitchFamily="18" charset="0"/>
                <a:cs typeface="Times New Roman" pitchFamily="18" charset="0"/>
              </a:rPr>
              <a:t>modifying </a:t>
            </a:r>
            <a:r>
              <a:rPr sz="2400" spc="-30" dirty="0">
                <a:latin typeface="Times New Roman" pitchFamily="18" charset="0"/>
                <a:cs typeface="Times New Roman" pitchFamily="18" charset="0"/>
              </a:rPr>
              <a:t>the </a:t>
            </a:r>
            <a:r>
              <a:rPr sz="2400" spc="-90" dirty="0">
                <a:latin typeface="Times New Roman" pitchFamily="18" charset="0"/>
                <a:cs typeface="Times New Roman" pitchFamily="18" charset="0"/>
              </a:rPr>
              <a:t>data via</a:t>
            </a:r>
            <a:r>
              <a:rPr sz="2400" spc="-350" dirty="0">
                <a:latin typeface="Times New Roman" pitchFamily="18" charset="0"/>
                <a:cs typeface="Times New Roman" pitchFamily="18" charset="0"/>
              </a:rPr>
              <a:t> </a:t>
            </a:r>
            <a:r>
              <a:rPr sz="2400" spc="-80" dirty="0">
                <a:latin typeface="Times New Roman" pitchFamily="18" charset="0"/>
                <a:cs typeface="Times New Roman" pitchFamily="18" charset="0"/>
              </a:rPr>
              <a:t>methods.</a:t>
            </a:r>
            <a:endParaRPr sz="2400" dirty="0">
              <a:latin typeface="Times New Roman" pitchFamily="18" charset="0"/>
              <a:cs typeface="Times New Roman" pitchFamily="18" charset="0"/>
            </a:endParaRPr>
          </a:p>
          <a:p>
            <a:pPr marL="354965" marR="6985" indent="-342900" algn="just">
              <a:lnSpc>
                <a:spcPct val="150000"/>
              </a:lnSpc>
              <a:spcBef>
                <a:spcPts val="1730"/>
              </a:spcBef>
              <a:buChar char="•"/>
              <a:tabLst>
                <a:tab pos="355600" algn="l"/>
              </a:tabLst>
            </a:pPr>
            <a:r>
              <a:rPr sz="2400" spc="-165" dirty="0">
                <a:latin typeface="Times New Roman" pitchFamily="18" charset="0"/>
                <a:cs typeface="Times New Roman" pitchFamily="18" charset="0"/>
              </a:rPr>
              <a:t>The </a:t>
            </a:r>
            <a:r>
              <a:rPr sz="2400" b="1" spc="-180" dirty="0">
                <a:latin typeface="Times New Roman" pitchFamily="18" charset="0"/>
                <a:cs typeface="Times New Roman" pitchFamily="18" charset="0"/>
              </a:rPr>
              <a:t>XMLReader </a:t>
            </a:r>
            <a:r>
              <a:rPr sz="2400" spc="-114" dirty="0">
                <a:latin typeface="Times New Roman" pitchFamily="18" charset="0"/>
                <a:cs typeface="Times New Roman" pitchFamily="18" charset="0"/>
              </a:rPr>
              <a:t>is </a:t>
            </a:r>
            <a:r>
              <a:rPr sz="2400" spc="-175" dirty="0">
                <a:latin typeface="Times New Roman" pitchFamily="18" charset="0"/>
                <a:cs typeface="Times New Roman" pitchFamily="18" charset="0"/>
              </a:rPr>
              <a:t>a </a:t>
            </a:r>
            <a:r>
              <a:rPr sz="2400" spc="-75" dirty="0">
                <a:latin typeface="Times New Roman" pitchFamily="18" charset="0"/>
                <a:cs typeface="Times New Roman" pitchFamily="18" charset="0"/>
              </a:rPr>
              <a:t>read-only </a:t>
            </a:r>
            <a:r>
              <a:rPr sz="2400" spc="-45" dirty="0">
                <a:latin typeface="Times New Roman" pitchFamily="18" charset="0"/>
                <a:cs typeface="Times New Roman" pitchFamily="18" charset="0"/>
              </a:rPr>
              <a:t>pull-type </a:t>
            </a:r>
            <a:r>
              <a:rPr sz="2400" spc="-90" dirty="0">
                <a:latin typeface="Times New Roman" pitchFamily="18" charset="0"/>
                <a:cs typeface="Times New Roman" pitchFamily="18" charset="0"/>
              </a:rPr>
              <a:t>extension </a:t>
            </a:r>
            <a:r>
              <a:rPr sz="2400" spc="-5" dirty="0">
                <a:latin typeface="Times New Roman" pitchFamily="18" charset="0"/>
                <a:cs typeface="Times New Roman" pitchFamily="18" charset="0"/>
              </a:rPr>
              <a:t>that </a:t>
            </a:r>
            <a:r>
              <a:rPr sz="2400" spc="-170" dirty="0">
                <a:latin typeface="Times New Roman" pitchFamily="18" charset="0"/>
                <a:cs typeface="Times New Roman" pitchFamily="18" charset="0"/>
              </a:rPr>
              <a:t>uses </a:t>
            </a:r>
            <a:r>
              <a:rPr sz="2400" spc="-175" dirty="0">
                <a:latin typeface="Times New Roman" pitchFamily="18" charset="0"/>
                <a:cs typeface="Times New Roman" pitchFamily="18" charset="0"/>
              </a:rPr>
              <a:t>a  </a:t>
            </a:r>
            <a:r>
              <a:rPr sz="2400" spc="-80" dirty="0">
                <a:latin typeface="Times New Roman" pitchFamily="18" charset="0"/>
                <a:cs typeface="Times New Roman" pitchFamily="18" charset="0"/>
              </a:rPr>
              <a:t>cursor-like </a:t>
            </a:r>
            <a:r>
              <a:rPr sz="2400" spc="-100" dirty="0">
                <a:latin typeface="Times New Roman" pitchFamily="18" charset="0"/>
                <a:cs typeface="Times New Roman" pitchFamily="18" charset="0"/>
              </a:rPr>
              <a:t>approach </a:t>
            </a:r>
            <a:r>
              <a:rPr sz="2400" spc="-65" dirty="0">
                <a:latin typeface="Times New Roman" pitchFamily="18" charset="0"/>
                <a:cs typeface="Times New Roman" pitchFamily="18" charset="0"/>
              </a:rPr>
              <a:t>similar </a:t>
            </a:r>
            <a:r>
              <a:rPr sz="2400" spc="10" dirty="0">
                <a:latin typeface="Times New Roman" pitchFamily="18" charset="0"/>
                <a:cs typeface="Times New Roman" pitchFamily="18" charset="0"/>
              </a:rPr>
              <a:t>to </a:t>
            </a:r>
            <a:r>
              <a:rPr sz="2400" spc="-5" dirty="0">
                <a:latin typeface="Times New Roman" pitchFamily="18" charset="0"/>
                <a:cs typeface="Times New Roman" pitchFamily="18" charset="0"/>
              </a:rPr>
              <a:t>that </a:t>
            </a:r>
            <a:r>
              <a:rPr sz="2400" spc="-135" dirty="0">
                <a:latin typeface="Times New Roman" pitchFamily="18" charset="0"/>
                <a:cs typeface="Times New Roman" pitchFamily="18" charset="0"/>
              </a:rPr>
              <a:t>used </a:t>
            </a:r>
            <a:r>
              <a:rPr sz="2400" spc="10" dirty="0">
                <a:latin typeface="Times New Roman" pitchFamily="18" charset="0"/>
                <a:cs typeface="Times New Roman" pitchFamily="18" charset="0"/>
              </a:rPr>
              <a:t>with </a:t>
            </a:r>
            <a:r>
              <a:rPr sz="2400" spc="-120" dirty="0">
                <a:latin typeface="Times New Roman" pitchFamily="18" charset="0"/>
                <a:cs typeface="Times New Roman" pitchFamily="18" charset="0"/>
              </a:rPr>
              <a:t>database  </a:t>
            </a:r>
            <a:r>
              <a:rPr sz="2400" spc="-125" dirty="0">
                <a:latin typeface="Times New Roman" pitchFamily="18" charset="0"/>
                <a:cs typeface="Times New Roman" pitchFamily="18" charset="0"/>
              </a:rPr>
              <a:t>processing</a:t>
            </a:r>
            <a:endParaRPr sz="2400" dirty="0">
              <a:latin typeface="Times New Roman" pitchFamily="18" charset="0"/>
              <a:cs typeface="Times New Roman"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385" dirty="0">
                <a:latin typeface="Times New Roman" pitchFamily="18" charset="0"/>
                <a:cs typeface="Times New Roman" pitchFamily="18" charset="0"/>
              </a:rPr>
              <a:t>XML</a:t>
            </a:r>
            <a:r>
              <a:rPr spc="-295" dirty="0">
                <a:latin typeface="Times New Roman" pitchFamily="18" charset="0"/>
                <a:cs typeface="Times New Roman" pitchFamily="18" charset="0"/>
              </a:rPr>
              <a:t> </a:t>
            </a:r>
            <a:r>
              <a:rPr spc="-285" dirty="0">
                <a:latin typeface="Times New Roman" pitchFamily="18" charset="0"/>
                <a:cs typeface="Times New Roman" pitchFamily="18" charset="0"/>
              </a:rPr>
              <a:t>Processing</a:t>
            </a:r>
          </a:p>
        </p:txBody>
      </p:sp>
      <p:sp>
        <p:nvSpPr>
          <p:cNvPr id="3" name="object 3"/>
          <p:cNvSpPr txBox="1"/>
          <p:nvPr/>
        </p:nvSpPr>
        <p:spPr>
          <a:xfrm>
            <a:off x="993450" y="842513"/>
            <a:ext cx="2458085"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Georgia"/>
                <a:cs typeface="Georgia"/>
              </a:rPr>
              <a:t>With </a:t>
            </a:r>
            <a:r>
              <a:rPr sz="1500" spc="-95" dirty="0">
                <a:latin typeface="Georgia"/>
                <a:cs typeface="Georgia"/>
              </a:rPr>
              <a:t>PHP </a:t>
            </a:r>
            <a:r>
              <a:rPr sz="1500" spc="25" dirty="0">
                <a:latin typeface="Georgia"/>
                <a:cs typeface="Georgia"/>
              </a:rPr>
              <a:t>using </a:t>
            </a:r>
            <a:r>
              <a:rPr sz="1500" spc="15" dirty="0">
                <a:latin typeface="Georgia"/>
                <a:cs typeface="Georgia"/>
              </a:rPr>
              <a:t>Simple</a:t>
            </a:r>
            <a:r>
              <a:rPr sz="1500" spc="-110" dirty="0">
                <a:latin typeface="Georgia"/>
                <a:cs typeface="Georgia"/>
              </a:rPr>
              <a:t> </a:t>
            </a:r>
            <a:r>
              <a:rPr sz="1500" spc="-100" dirty="0">
                <a:latin typeface="Georgia"/>
                <a:cs typeface="Georgia"/>
              </a:rPr>
              <a:t>XML</a:t>
            </a:r>
            <a:endParaRPr sz="1500">
              <a:latin typeface="Georgia"/>
              <a:cs typeface="Georgia"/>
            </a:endParaRPr>
          </a:p>
        </p:txBody>
      </p:sp>
      <p:sp>
        <p:nvSpPr>
          <p:cNvPr id="4" name="object 4"/>
          <p:cNvSpPr/>
          <p:nvPr/>
        </p:nvSpPr>
        <p:spPr>
          <a:xfrm>
            <a:off x="1407471" y="1657202"/>
            <a:ext cx="5414523" cy="449843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489833" y="2914011"/>
            <a:ext cx="2722245" cy="574675"/>
          </a:xfrm>
          <a:prstGeom prst="rect">
            <a:avLst/>
          </a:prstGeom>
        </p:spPr>
        <p:txBody>
          <a:bodyPr vert="horz" wrap="square" lIns="0" tIns="12700" rIns="0" bIns="0" rtlCol="0">
            <a:spAutoFit/>
          </a:bodyPr>
          <a:lstStyle/>
          <a:p>
            <a:pPr marL="12700">
              <a:lnSpc>
                <a:spcPct val="100000"/>
              </a:lnSpc>
              <a:spcBef>
                <a:spcPts val="100"/>
              </a:spcBef>
            </a:pPr>
            <a:r>
              <a:rPr sz="1800" spc="-85" dirty="0">
                <a:latin typeface="Arial"/>
                <a:cs typeface="Arial"/>
              </a:rPr>
              <a:t>Variable and </a:t>
            </a:r>
            <a:r>
              <a:rPr sz="1800" spc="-15" dirty="0">
                <a:latin typeface="Arial"/>
                <a:cs typeface="Arial"/>
              </a:rPr>
              <a:t>attribute</a:t>
            </a:r>
            <a:r>
              <a:rPr sz="1800" spc="-114" dirty="0">
                <a:latin typeface="Arial"/>
                <a:cs typeface="Arial"/>
              </a:rPr>
              <a:t> names</a:t>
            </a:r>
            <a:endParaRPr sz="1800">
              <a:latin typeface="Arial"/>
              <a:cs typeface="Arial"/>
            </a:endParaRPr>
          </a:p>
          <a:p>
            <a:pPr marL="12700">
              <a:lnSpc>
                <a:spcPct val="100000"/>
              </a:lnSpc>
            </a:pPr>
            <a:r>
              <a:rPr sz="1800" spc="-75" dirty="0">
                <a:latin typeface="Arial"/>
                <a:cs typeface="Arial"/>
              </a:rPr>
              <a:t>taken </a:t>
            </a:r>
            <a:r>
              <a:rPr sz="1800" spc="-20" dirty="0">
                <a:latin typeface="Arial"/>
                <a:cs typeface="Arial"/>
              </a:rPr>
              <a:t>from</a:t>
            </a:r>
            <a:r>
              <a:rPr sz="1800" spc="-120" dirty="0">
                <a:latin typeface="Arial"/>
                <a:cs typeface="Arial"/>
              </a:rPr>
              <a:t> </a:t>
            </a:r>
            <a:r>
              <a:rPr sz="1800" spc="-65" dirty="0">
                <a:latin typeface="Arial"/>
                <a:cs typeface="Arial"/>
              </a:rPr>
              <a:t>xml</a:t>
            </a:r>
            <a:endParaRPr sz="1800">
              <a:latin typeface="Arial"/>
              <a:cs typeface="Arial"/>
            </a:endParaRPr>
          </a:p>
        </p:txBody>
      </p:sp>
      <p:grpSp>
        <p:nvGrpSpPr>
          <p:cNvPr id="6" name="object 6"/>
          <p:cNvGrpSpPr/>
          <p:nvPr/>
        </p:nvGrpSpPr>
        <p:grpSpPr>
          <a:xfrm>
            <a:off x="3273552" y="3393947"/>
            <a:ext cx="2261870" cy="1353820"/>
            <a:chOff x="3273552" y="3393947"/>
            <a:chExt cx="2261870" cy="1353820"/>
          </a:xfrm>
        </p:grpSpPr>
        <p:sp>
          <p:nvSpPr>
            <p:cNvPr id="7" name="object 7"/>
            <p:cNvSpPr/>
            <p:nvPr/>
          </p:nvSpPr>
          <p:spPr>
            <a:xfrm>
              <a:off x="3273552" y="3393947"/>
              <a:ext cx="2260091" cy="104851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425952" y="3395471"/>
              <a:ext cx="2109216" cy="135178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581400" y="3418087"/>
              <a:ext cx="1911985" cy="1154430"/>
            </a:xfrm>
            <a:custGeom>
              <a:avLst/>
              <a:gdLst/>
              <a:ahLst/>
              <a:cxnLst/>
              <a:rect l="l" t="t" r="r" b="b"/>
              <a:pathLst>
                <a:path w="1911985" h="1154429">
                  <a:moveTo>
                    <a:pt x="64008" y="1049136"/>
                  </a:moveTo>
                  <a:lnTo>
                    <a:pt x="56266" y="1051422"/>
                  </a:lnTo>
                  <a:lnTo>
                    <a:pt x="52974" y="1057518"/>
                  </a:lnTo>
                  <a:lnTo>
                    <a:pt x="0" y="1153911"/>
                  </a:lnTo>
                  <a:lnTo>
                    <a:pt x="116982" y="1152518"/>
                  </a:lnTo>
                  <a:lnTo>
                    <a:pt x="117609" y="1151875"/>
                  </a:lnTo>
                  <a:lnTo>
                    <a:pt x="28072" y="1151875"/>
                  </a:lnTo>
                  <a:lnTo>
                    <a:pt x="14996" y="1130039"/>
                  </a:lnTo>
                  <a:lnTo>
                    <a:pt x="55310" y="1105853"/>
                  </a:lnTo>
                  <a:lnTo>
                    <a:pt x="75194" y="1069710"/>
                  </a:lnTo>
                  <a:lnTo>
                    <a:pt x="78486" y="1063614"/>
                  </a:lnTo>
                  <a:lnTo>
                    <a:pt x="76321" y="1055863"/>
                  </a:lnTo>
                  <a:lnTo>
                    <a:pt x="70104" y="1052565"/>
                  </a:lnTo>
                  <a:lnTo>
                    <a:pt x="64008" y="1049136"/>
                  </a:lnTo>
                  <a:close/>
                </a:path>
                <a:path w="1911985" h="1154429">
                  <a:moveTo>
                    <a:pt x="55310" y="1105853"/>
                  </a:moveTo>
                  <a:lnTo>
                    <a:pt x="14996" y="1130039"/>
                  </a:lnTo>
                  <a:lnTo>
                    <a:pt x="28072" y="1151875"/>
                  </a:lnTo>
                  <a:lnTo>
                    <a:pt x="36108" y="1147053"/>
                  </a:lnTo>
                  <a:lnTo>
                    <a:pt x="32644" y="1147053"/>
                  </a:lnTo>
                  <a:lnTo>
                    <a:pt x="21457" y="1128253"/>
                  </a:lnTo>
                  <a:lnTo>
                    <a:pt x="43123" y="1128005"/>
                  </a:lnTo>
                  <a:lnTo>
                    <a:pt x="55310" y="1105853"/>
                  </a:lnTo>
                  <a:close/>
                </a:path>
                <a:path w="1911985" h="1154429">
                  <a:moveTo>
                    <a:pt x="116586" y="1127110"/>
                  </a:moveTo>
                  <a:lnTo>
                    <a:pt x="68339" y="1127715"/>
                  </a:lnTo>
                  <a:lnTo>
                    <a:pt x="28072" y="1151875"/>
                  </a:lnTo>
                  <a:lnTo>
                    <a:pt x="117609" y="1151875"/>
                  </a:lnTo>
                  <a:lnTo>
                    <a:pt x="122560" y="1146803"/>
                  </a:lnTo>
                  <a:lnTo>
                    <a:pt x="122438" y="1132706"/>
                  </a:lnTo>
                  <a:lnTo>
                    <a:pt x="116586" y="1127110"/>
                  </a:lnTo>
                  <a:close/>
                </a:path>
                <a:path w="1911985" h="1154429">
                  <a:moveTo>
                    <a:pt x="43123" y="1128005"/>
                  </a:moveTo>
                  <a:lnTo>
                    <a:pt x="21457" y="1128253"/>
                  </a:lnTo>
                  <a:lnTo>
                    <a:pt x="32644" y="1147053"/>
                  </a:lnTo>
                  <a:lnTo>
                    <a:pt x="43123" y="1128005"/>
                  </a:lnTo>
                  <a:close/>
                </a:path>
                <a:path w="1911985" h="1154429">
                  <a:moveTo>
                    <a:pt x="68339" y="1127715"/>
                  </a:moveTo>
                  <a:lnTo>
                    <a:pt x="43123" y="1128005"/>
                  </a:lnTo>
                  <a:lnTo>
                    <a:pt x="32644" y="1147053"/>
                  </a:lnTo>
                  <a:lnTo>
                    <a:pt x="36108" y="1147053"/>
                  </a:lnTo>
                  <a:lnTo>
                    <a:pt x="68339" y="1127715"/>
                  </a:lnTo>
                  <a:close/>
                </a:path>
                <a:path w="1911985" h="1154429">
                  <a:moveTo>
                    <a:pt x="1898538" y="0"/>
                  </a:moveTo>
                  <a:lnTo>
                    <a:pt x="55310" y="1105853"/>
                  </a:lnTo>
                  <a:lnTo>
                    <a:pt x="43123" y="1128005"/>
                  </a:lnTo>
                  <a:lnTo>
                    <a:pt x="68339" y="1127715"/>
                  </a:lnTo>
                  <a:lnTo>
                    <a:pt x="1911492" y="21823"/>
                  </a:lnTo>
                  <a:lnTo>
                    <a:pt x="1898538" y="0"/>
                  </a:lnTo>
                  <a:close/>
                </a:path>
              </a:pathLst>
            </a:custGeom>
            <a:solidFill>
              <a:srgbClr val="4F80BC"/>
            </a:solidFill>
          </p:spPr>
          <p:txBody>
            <a:bodyPr wrap="square" lIns="0" tIns="0" rIns="0" bIns="0" rtlCol="0"/>
            <a:lstStyle/>
            <a:p>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385" dirty="0">
                <a:latin typeface="Times New Roman" pitchFamily="18" charset="0"/>
                <a:cs typeface="Times New Roman" pitchFamily="18" charset="0"/>
              </a:rPr>
              <a:t>XML</a:t>
            </a:r>
            <a:r>
              <a:rPr spc="-295" dirty="0">
                <a:latin typeface="Times New Roman" pitchFamily="18" charset="0"/>
                <a:cs typeface="Times New Roman" pitchFamily="18" charset="0"/>
              </a:rPr>
              <a:t> </a:t>
            </a:r>
            <a:r>
              <a:rPr spc="-285" dirty="0">
                <a:latin typeface="Times New Roman" pitchFamily="18" charset="0"/>
                <a:cs typeface="Times New Roman" pitchFamily="18" charset="0"/>
              </a:rPr>
              <a:t>Processing</a:t>
            </a:r>
          </a:p>
        </p:txBody>
      </p:sp>
      <p:sp>
        <p:nvSpPr>
          <p:cNvPr id="3" name="object 3"/>
          <p:cNvSpPr txBox="1"/>
          <p:nvPr/>
        </p:nvSpPr>
        <p:spPr>
          <a:xfrm>
            <a:off x="993450" y="842513"/>
            <a:ext cx="3385820"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Georgia"/>
                <a:cs typeface="Georgia"/>
              </a:rPr>
              <a:t>With </a:t>
            </a:r>
            <a:r>
              <a:rPr sz="1500" spc="-95" dirty="0">
                <a:latin typeface="Georgia"/>
                <a:cs typeface="Georgia"/>
              </a:rPr>
              <a:t>PHP </a:t>
            </a:r>
            <a:r>
              <a:rPr sz="1500" spc="25" dirty="0">
                <a:latin typeface="Georgia"/>
                <a:cs typeface="Georgia"/>
              </a:rPr>
              <a:t>using </a:t>
            </a:r>
            <a:r>
              <a:rPr sz="1500" spc="15" dirty="0">
                <a:latin typeface="Georgia"/>
                <a:cs typeface="Georgia"/>
              </a:rPr>
              <a:t>Simple </a:t>
            </a:r>
            <a:r>
              <a:rPr sz="1500" spc="-100" dirty="0">
                <a:latin typeface="Georgia"/>
                <a:cs typeface="Georgia"/>
              </a:rPr>
              <a:t>XML </a:t>
            </a:r>
            <a:r>
              <a:rPr sz="1500" spc="25" dirty="0">
                <a:latin typeface="Georgia"/>
                <a:cs typeface="Georgia"/>
              </a:rPr>
              <a:t>and</a:t>
            </a:r>
            <a:r>
              <a:rPr sz="1500" spc="-225" dirty="0">
                <a:latin typeface="Georgia"/>
                <a:cs typeface="Georgia"/>
              </a:rPr>
              <a:t> </a:t>
            </a:r>
            <a:r>
              <a:rPr sz="1500" spc="-40" dirty="0">
                <a:latin typeface="Georgia"/>
                <a:cs typeface="Georgia"/>
              </a:rPr>
              <a:t>XPath</a:t>
            </a:r>
            <a:endParaRPr sz="1500">
              <a:latin typeface="Georgia"/>
              <a:cs typeface="Georgia"/>
            </a:endParaRPr>
          </a:p>
        </p:txBody>
      </p:sp>
      <p:sp>
        <p:nvSpPr>
          <p:cNvPr id="4" name="object 4"/>
          <p:cNvSpPr/>
          <p:nvPr/>
        </p:nvSpPr>
        <p:spPr>
          <a:xfrm>
            <a:off x="935638" y="2315400"/>
            <a:ext cx="6374806" cy="259280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385" dirty="0">
                <a:latin typeface="Times New Roman" pitchFamily="18" charset="0"/>
                <a:cs typeface="Times New Roman" pitchFamily="18" charset="0"/>
              </a:rPr>
              <a:t>XML</a:t>
            </a:r>
            <a:r>
              <a:rPr spc="-295" dirty="0">
                <a:latin typeface="Times New Roman" pitchFamily="18" charset="0"/>
                <a:cs typeface="Times New Roman" pitchFamily="18" charset="0"/>
              </a:rPr>
              <a:t> </a:t>
            </a:r>
            <a:r>
              <a:rPr spc="-285" dirty="0">
                <a:latin typeface="Times New Roman" pitchFamily="18" charset="0"/>
                <a:cs typeface="Times New Roman" pitchFamily="18" charset="0"/>
              </a:rPr>
              <a:t>Processing</a:t>
            </a:r>
          </a:p>
        </p:txBody>
      </p:sp>
      <p:sp>
        <p:nvSpPr>
          <p:cNvPr id="3" name="object 3"/>
          <p:cNvSpPr txBox="1"/>
          <p:nvPr/>
        </p:nvSpPr>
        <p:spPr>
          <a:xfrm>
            <a:off x="993450" y="842513"/>
            <a:ext cx="2437765"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Georgia"/>
                <a:cs typeface="Georgia"/>
              </a:rPr>
              <a:t>With </a:t>
            </a:r>
            <a:r>
              <a:rPr sz="1500" spc="-95" dirty="0">
                <a:latin typeface="Georgia"/>
                <a:cs typeface="Georgia"/>
              </a:rPr>
              <a:t>PHP </a:t>
            </a:r>
            <a:r>
              <a:rPr sz="1500" spc="25" dirty="0">
                <a:latin typeface="Georgia"/>
                <a:cs typeface="Georgia"/>
              </a:rPr>
              <a:t>using</a:t>
            </a:r>
            <a:r>
              <a:rPr sz="1500" spc="110" dirty="0">
                <a:latin typeface="Georgia"/>
                <a:cs typeface="Georgia"/>
              </a:rPr>
              <a:t> </a:t>
            </a:r>
            <a:r>
              <a:rPr sz="1500" spc="-5" dirty="0">
                <a:latin typeface="Georgia"/>
                <a:cs typeface="Georgia"/>
              </a:rPr>
              <a:t>XMLReader</a:t>
            </a:r>
            <a:endParaRPr sz="1500">
              <a:latin typeface="Georgia"/>
              <a:cs typeface="Georgia"/>
            </a:endParaRPr>
          </a:p>
        </p:txBody>
      </p:sp>
      <p:grpSp>
        <p:nvGrpSpPr>
          <p:cNvPr id="4" name="object 4"/>
          <p:cNvGrpSpPr/>
          <p:nvPr/>
        </p:nvGrpSpPr>
        <p:grpSpPr>
          <a:xfrm>
            <a:off x="914400" y="1219190"/>
            <a:ext cx="5410200" cy="5154295"/>
            <a:chOff x="914400" y="1219190"/>
            <a:chExt cx="5410200" cy="5154295"/>
          </a:xfrm>
        </p:grpSpPr>
        <p:sp>
          <p:nvSpPr>
            <p:cNvPr id="5" name="object 5"/>
            <p:cNvSpPr/>
            <p:nvPr/>
          </p:nvSpPr>
          <p:spPr>
            <a:xfrm>
              <a:off x="919903" y="3736934"/>
              <a:ext cx="5399192" cy="263634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14400" y="1219190"/>
              <a:ext cx="5410200" cy="256209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5410200" y="2133593"/>
            <a:ext cx="3200400" cy="369570"/>
          </a:xfrm>
          <a:prstGeom prst="rect">
            <a:avLst/>
          </a:prstGeom>
          <a:solidFill>
            <a:srgbClr val="7F63A1"/>
          </a:solidFill>
          <a:ln w="25399">
            <a:solidFill>
              <a:srgbClr val="5C4676"/>
            </a:solidFill>
          </a:ln>
        </p:spPr>
        <p:txBody>
          <a:bodyPr vert="horz" wrap="square" lIns="0" tIns="31115" rIns="0" bIns="0" rtlCol="0">
            <a:spAutoFit/>
          </a:bodyPr>
          <a:lstStyle/>
          <a:p>
            <a:pPr marL="92075">
              <a:lnSpc>
                <a:spcPct val="100000"/>
              </a:lnSpc>
              <a:spcBef>
                <a:spcPts val="245"/>
              </a:spcBef>
            </a:pPr>
            <a:r>
              <a:rPr sz="1800" spc="-190" dirty="0">
                <a:solidFill>
                  <a:srgbClr val="FFFFFF"/>
                </a:solidFill>
                <a:latin typeface="Arial"/>
                <a:cs typeface="Arial"/>
              </a:rPr>
              <a:t>Less</a:t>
            </a:r>
            <a:r>
              <a:rPr sz="1800" spc="-100" dirty="0">
                <a:solidFill>
                  <a:srgbClr val="FFFFFF"/>
                </a:solidFill>
                <a:latin typeface="Arial"/>
                <a:cs typeface="Arial"/>
              </a:rPr>
              <a:t> </a:t>
            </a:r>
            <a:r>
              <a:rPr sz="1800" spc="-15" dirty="0">
                <a:solidFill>
                  <a:srgbClr val="FFFFFF"/>
                </a:solidFill>
                <a:latin typeface="Arial"/>
                <a:cs typeface="Arial"/>
              </a:rPr>
              <a:t>“automatic”</a:t>
            </a:r>
            <a:endParaRPr sz="1800">
              <a:latin typeface="Arial"/>
              <a:cs typeface="Arial"/>
            </a:endParaRPr>
          </a:p>
        </p:txBody>
      </p:sp>
      <p:grpSp>
        <p:nvGrpSpPr>
          <p:cNvPr id="8" name="object 8"/>
          <p:cNvGrpSpPr/>
          <p:nvPr/>
        </p:nvGrpSpPr>
        <p:grpSpPr>
          <a:xfrm>
            <a:off x="3349752" y="2481072"/>
            <a:ext cx="5565775" cy="1123315"/>
            <a:chOff x="3349752" y="2481072"/>
            <a:chExt cx="5565775" cy="1123315"/>
          </a:xfrm>
        </p:grpSpPr>
        <p:sp>
          <p:nvSpPr>
            <p:cNvPr id="9" name="object 9"/>
            <p:cNvSpPr/>
            <p:nvPr/>
          </p:nvSpPr>
          <p:spPr>
            <a:xfrm>
              <a:off x="3349752" y="2481072"/>
              <a:ext cx="2183891" cy="112318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505200" y="2503047"/>
              <a:ext cx="1986914" cy="937260"/>
            </a:xfrm>
            <a:custGeom>
              <a:avLst/>
              <a:gdLst/>
              <a:ahLst/>
              <a:cxnLst/>
              <a:rect l="l" t="t" r="r" b="b"/>
              <a:pathLst>
                <a:path w="1986914" h="937260">
                  <a:moveTo>
                    <a:pt x="74919" y="828659"/>
                  </a:moveTo>
                  <a:lnTo>
                    <a:pt x="67056" y="830061"/>
                  </a:lnTo>
                  <a:lnTo>
                    <a:pt x="63002" y="835792"/>
                  </a:lnTo>
                  <a:lnTo>
                    <a:pt x="0" y="925951"/>
                  </a:lnTo>
                  <a:lnTo>
                    <a:pt x="116464" y="937138"/>
                  </a:lnTo>
                  <a:lnTo>
                    <a:pt x="122560" y="932047"/>
                  </a:lnTo>
                  <a:lnTo>
                    <a:pt x="123115" y="926957"/>
                  </a:lnTo>
                  <a:lnTo>
                    <a:pt x="28194" y="926957"/>
                  </a:lnTo>
                  <a:lnTo>
                    <a:pt x="17526" y="903853"/>
                  </a:lnTo>
                  <a:lnTo>
                    <a:pt x="60211" y="884152"/>
                  </a:lnTo>
                  <a:lnTo>
                    <a:pt x="83820" y="850392"/>
                  </a:lnTo>
                  <a:lnTo>
                    <a:pt x="87751" y="844661"/>
                  </a:lnTo>
                  <a:lnTo>
                    <a:pt x="86349" y="836797"/>
                  </a:lnTo>
                  <a:lnTo>
                    <a:pt x="74919" y="828659"/>
                  </a:lnTo>
                  <a:close/>
                </a:path>
                <a:path w="1986914" h="937260">
                  <a:moveTo>
                    <a:pt x="60211" y="884152"/>
                  </a:moveTo>
                  <a:lnTo>
                    <a:pt x="17526" y="903853"/>
                  </a:lnTo>
                  <a:lnTo>
                    <a:pt x="28194" y="926957"/>
                  </a:lnTo>
                  <a:lnTo>
                    <a:pt x="37505" y="922660"/>
                  </a:lnTo>
                  <a:lnTo>
                    <a:pt x="33284" y="922660"/>
                  </a:lnTo>
                  <a:lnTo>
                    <a:pt x="24018" y="902695"/>
                  </a:lnTo>
                  <a:lnTo>
                    <a:pt x="47244" y="902695"/>
                  </a:lnTo>
                  <a:lnTo>
                    <a:pt x="60211" y="884152"/>
                  </a:lnTo>
                  <a:close/>
                </a:path>
                <a:path w="1986914" h="937260">
                  <a:moveTo>
                    <a:pt x="70896" y="907248"/>
                  </a:moveTo>
                  <a:lnTo>
                    <a:pt x="28194" y="926957"/>
                  </a:lnTo>
                  <a:lnTo>
                    <a:pt x="123115" y="926957"/>
                  </a:lnTo>
                  <a:lnTo>
                    <a:pt x="123322" y="925068"/>
                  </a:lnTo>
                  <a:lnTo>
                    <a:pt x="123962" y="918088"/>
                  </a:lnTo>
                  <a:lnTo>
                    <a:pt x="118872" y="911839"/>
                  </a:lnTo>
                  <a:lnTo>
                    <a:pt x="70896" y="907248"/>
                  </a:lnTo>
                  <a:close/>
                </a:path>
                <a:path w="1986914" h="937260">
                  <a:moveTo>
                    <a:pt x="24018" y="902695"/>
                  </a:moveTo>
                  <a:lnTo>
                    <a:pt x="33284" y="922660"/>
                  </a:lnTo>
                  <a:lnTo>
                    <a:pt x="45767" y="904808"/>
                  </a:lnTo>
                  <a:lnTo>
                    <a:pt x="24018" y="902695"/>
                  </a:lnTo>
                  <a:close/>
                </a:path>
                <a:path w="1986914" h="937260">
                  <a:moveTo>
                    <a:pt x="45767" y="904808"/>
                  </a:moveTo>
                  <a:lnTo>
                    <a:pt x="33284" y="922660"/>
                  </a:lnTo>
                  <a:lnTo>
                    <a:pt x="37505" y="922660"/>
                  </a:lnTo>
                  <a:lnTo>
                    <a:pt x="70896" y="907248"/>
                  </a:lnTo>
                  <a:lnTo>
                    <a:pt x="45767" y="904808"/>
                  </a:lnTo>
                  <a:close/>
                </a:path>
                <a:path w="1986914" h="937260">
                  <a:moveTo>
                    <a:pt x="1975866" y="0"/>
                  </a:moveTo>
                  <a:lnTo>
                    <a:pt x="60211" y="884152"/>
                  </a:lnTo>
                  <a:lnTo>
                    <a:pt x="45767" y="904808"/>
                  </a:lnTo>
                  <a:lnTo>
                    <a:pt x="70896" y="907248"/>
                  </a:lnTo>
                  <a:lnTo>
                    <a:pt x="1986534" y="23103"/>
                  </a:lnTo>
                  <a:lnTo>
                    <a:pt x="1975866" y="0"/>
                  </a:lnTo>
                  <a:close/>
                </a:path>
                <a:path w="1986914" h="937260">
                  <a:moveTo>
                    <a:pt x="47244" y="902695"/>
                  </a:moveTo>
                  <a:lnTo>
                    <a:pt x="24018" y="902695"/>
                  </a:lnTo>
                  <a:lnTo>
                    <a:pt x="45767" y="904808"/>
                  </a:lnTo>
                  <a:lnTo>
                    <a:pt x="47244" y="902695"/>
                  </a:lnTo>
                  <a:close/>
                </a:path>
              </a:pathLst>
            </a:custGeom>
            <a:solidFill>
              <a:srgbClr val="4F80BC"/>
            </a:solidFill>
          </p:spPr>
          <p:txBody>
            <a:bodyPr wrap="square" lIns="0" tIns="0" rIns="0" bIns="0" rtlCol="0"/>
            <a:lstStyle/>
            <a:p>
              <a:endParaRPr/>
            </a:p>
          </p:txBody>
        </p:sp>
        <p:sp>
          <p:nvSpPr>
            <p:cNvPr id="11" name="object 11"/>
            <p:cNvSpPr/>
            <p:nvPr/>
          </p:nvSpPr>
          <p:spPr>
            <a:xfrm>
              <a:off x="5715000" y="3200393"/>
              <a:ext cx="3200400" cy="369570"/>
            </a:xfrm>
            <a:custGeom>
              <a:avLst/>
              <a:gdLst/>
              <a:ahLst/>
              <a:cxnLst/>
              <a:rect l="l" t="t" r="r" b="b"/>
              <a:pathLst>
                <a:path w="3200400" h="369570">
                  <a:moveTo>
                    <a:pt x="3200399" y="0"/>
                  </a:moveTo>
                  <a:lnTo>
                    <a:pt x="0" y="0"/>
                  </a:lnTo>
                  <a:lnTo>
                    <a:pt x="0" y="369332"/>
                  </a:lnTo>
                  <a:lnTo>
                    <a:pt x="3200399" y="369332"/>
                  </a:lnTo>
                  <a:lnTo>
                    <a:pt x="3200399" y="0"/>
                  </a:lnTo>
                  <a:close/>
                </a:path>
              </a:pathLst>
            </a:custGeom>
            <a:solidFill>
              <a:srgbClr val="7F63A1"/>
            </a:solidFill>
          </p:spPr>
          <p:txBody>
            <a:bodyPr wrap="square" lIns="0" tIns="0" rIns="0" bIns="0" rtlCol="0"/>
            <a:lstStyle/>
            <a:p>
              <a:endParaRPr/>
            </a:p>
          </p:txBody>
        </p:sp>
      </p:grpSp>
      <p:sp>
        <p:nvSpPr>
          <p:cNvPr id="12" name="object 12"/>
          <p:cNvSpPr txBox="1"/>
          <p:nvPr/>
        </p:nvSpPr>
        <p:spPr>
          <a:xfrm>
            <a:off x="5715000" y="3200393"/>
            <a:ext cx="3200400" cy="369570"/>
          </a:xfrm>
          <a:prstGeom prst="rect">
            <a:avLst/>
          </a:prstGeom>
          <a:ln w="25399">
            <a:solidFill>
              <a:srgbClr val="5C4676"/>
            </a:solidFill>
          </a:ln>
        </p:spPr>
        <p:txBody>
          <a:bodyPr vert="horz" wrap="square" lIns="0" tIns="31115" rIns="0" bIns="0" rtlCol="0">
            <a:spAutoFit/>
          </a:bodyPr>
          <a:lstStyle/>
          <a:p>
            <a:pPr marL="92075">
              <a:lnSpc>
                <a:spcPct val="100000"/>
              </a:lnSpc>
              <a:spcBef>
                <a:spcPts val="245"/>
              </a:spcBef>
            </a:pPr>
            <a:r>
              <a:rPr sz="1800" spc="-35" dirty="0">
                <a:solidFill>
                  <a:srgbClr val="FFFFFF"/>
                </a:solidFill>
                <a:latin typeface="Arial"/>
                <a:cs typeface="Arial"/>
              </a:rPr>
              <a:t>More</a:t>
            </a:r>
            <a:r>
              <a:rPr sz="1800" spc="-85" dirty="0">
                <a:solidFill>
                  <a:srgbClr val="FFFFFF"/>
                </a:solidFill>
                <a:latin typeface="Arial"/>
                <a:cs typeface="Arial"/>
              </a:rPr>
              <a:t> </a:t>
            </a:r>
            <a:r>
              <a:rPr sz="1800" spc="-110" dirty="0">
                <a:solidFill>
                  <a:srgbClr val="FFFFFF"/>
                </a:solidFill>
                <a:latin typeface="Arial"/>
                <a:cs typeface="Arial"/>
              </a:rPr>
              <a:t>Verbose</a:t>
            </a:r>
            <a:endParaRPr sz="1800">
              <a:latin typeface="Arial"/>
              <a:cs typeface="Arial"/>
            </a:endParaRPr>
          </a:p>
        </p:txBody>
      </p:sp>
      <p:grpSp>
        <p:nvGrpSpPr>
          <p:cNvPr id="13" name="object 13"/>
          <p:cNvGrpSpPr/>
          <p:nvPr/>
        </p:nvGrpSpPr>
        <p:grpSpPr>
          <a:xfrm>
            <a:off x="3578352" y="3349752"/>
            <a:ext cx="2182495" cy="635635"/>
            <a:chOff x="3578352" y="3349752"/>
            <a:chExt cx="2182495" cy="635635"/>
          </a:xfrm>
        </p:grpSpPr>
        <p:sp>
          <p:nvSpPr>
            <p:cNvPr id="14" name="object 14"/>
            <p:cNvSpPr/>
            <p:nvPr/>
          </p:nvSpPr>
          <p:spPr>
            <a:xfrm>
              <a:off x="3578352" y="3349752"/>
              <a:ext cx="2182368" cy="635508"/>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3733800" y="3372612"/>
              <a:ext cx="1984375" cy="474345"/>
            </a:xfrm>
            <a:custGeom>
              <a:avLst/>
              <a:gdLst/>
              <a:ahLst/>
              <a:cxnLst/>
              <a:rect l="l" t="t" r="r" b="b"/>
              <a:pathLst>
                <a:path w="1984375" h="474345">
                  <a:moveTo>
                    <a:pt x="86349" y="358505"/>
                  </a:moveTo>
                  <a:lnTo>
                    <a:pt x="81168" y="363352"/>
                  </a:lnTo>
                  <a:lnTo>
                    <a:pt x="0" y="437388"/>
                  </a:lnTo>
                  <a:lnTo>
                    <a:pt x="111130" y="473832"/>
                  </a:lnTo>
                  <a:lnTo>
                    <a:pt x="118231" y="470154"/>
                  </a:lnTo>
                  <a:lnTo>
                    <a:pt x="120517" y="463545"/>
                  </a:lnTo>
                  <a:lnTo>
                    <a:pt x="122682" y="456950"/>
                  </a:lnTo>
                  <a:lnTo>
                    <a:pt x="118993" y="449711"/>
                  </a:lnTo>
                  <a:lnTo>
                    <a:pt x="103134" y="444495"/>
                  </a:lnTo>
                  <a:lnTo>
                    <a:pt x="27188" y="444495"/>
                  </a:lnTo>
                  <a:lnTo>
                    <a:pt x="21976" y="419740"/>
                  </a:lnTo>
                  <a:lnTo>
                    <a:pt x="67697" y="409931"/>
                  </a:lnTo>
                  <a:lnTo>
                    <a:pt x="98298" y="382005"/>
                  </a:lnTo>
                  <a:lnTo>
                    <a:pt x="103510" y="377311"/>
                  </a:lnTo>
                  <a:lnTo>
                    <a:pt x="103875" y="369326"/>
                  </a:lnTo>
                  <a:lnTo>
                    <a:pt x="94488" y="358902"/>
                  </a:lnTo>
                  <a:lnTo>
                    <a:pt x="86349" y="358505"/>
                  </a:lnTo>
                  <a:close/>
                </a:path>
                <a:path w="1984375" h="474345">
                  <a:moveTo>
                    <a:pt x="67697" y="409931"/>
                  </a:moveTo>
                  <a:lnTo>
                    <a:pt x="21976" y="419740"/>
                  </a:lnTo>
                  <a:lnTo>
                    <a:pt x="27188" y="444495"/>
                  </a:lnTo>
                  <a:lnTo>
                    <a:pt x="41401" y="441447"/>
                  </a:lnTo>
                  <a:lnTo>
                    <a:pt x="33162" y="441447"/>
                  </a:lnTo>
                  <a:lnTo>
                    <a:pt x="28590" y="419983"/>
                  </a:lnTo>
                  <a:lnTo>
                    <a:pt x="56682" y="419983"/>
                  </a:lnTo>
                  <a:lnTo>
                    <a:pt x="67697" y="409931"/>
                  </a:lnTo>
                  <a:close/>
                </a:path>
                <a:path w="1984375" h="474345">
                  <a:moveTo>
                    <a:pt x="73156" y="434638"/>
                  </a:moveTo>
                  <a:lnTo>
                    <a:pt x="27188" y="444495"/>
                  </a:lnTo>
                  <a:lnTo>
                    <a:pt x="103134" y="444495"/>
                  </a:lnTo>
                  <a:lnTo>
                    <a:pt x="73156" y="434638"/>
                  </a:lnTo>
                  <a:close/>
                </a:path>
                <a:path w="1984375" h="474345">
                  <a:moveTo>
                    <a:pt x="28590" y="419983"/>
                  </a:moveTo>
                  <a:lnTo>
                    <a:pt x="33162" y="441447"/>
                  </a:lnTo>
                  <a:lnTo>
                    <a:pt x="49241" y="426774"/>
                  </a:lnTo>
                  <a:lnTo>
                    <a:pt x="28590" y="419983"/>
                  </a:lnTo>
                  <a:close/>
                </a:path>
                <a:path w="1984375" h="474345">
                  <a:moveTo>
                    <a:pt x="49241" y="426774"/>
                  </a:moveTo>
                  <a:lnTo>
                    <a:pt x="33162" y="441447"/>
                  </a:lnTo>
                  <a:lnTo>
                    <a:pt x="41401" y="441447"/>
                  </a:lnTo>
                  <a:lnTo>
                    <a:pt x="73156" y="434638"/>
                  </a:lnTo>
                  <a:lnTo>
                    <a:pt x="49241" y="426774"/>
                  </a:lnTo>
                  <a:close/>
                </a:path>
                <a:path w="1984375" h="474345">
                  <a:moveTo>
                    <a:pt x="1978548" y="0"/>
                  </a:moveTo>
                  <a:lnTo>
                    <a:pt x="67697" y="409931"/>
                  </a:lnTo>
                  <a:lnTo>
                    <a:pt x="49241" y="426774"/>
                  </a:lnTo>
                  <a:lnTo>
                    <a:pt x="73156" y="434638"/>
                  </a:lnTo>
                  <a:lnTo>
                    <a:pt x="1983882" y="24902"/>
                  </a:lnTo>
                  <a:lnTo>
                    <a:pt x="1978548" y="0"/>
                  </a:lnTo>
                  <a:close/>
                </a:path>
                <a:path w="1984375" h="474345">
                  <a:moveTo>
                    <a:pt x="56682" y="419983"/>
                  </a:moveTo>
                  <a:lnTo>
                    <a:pt x="28590" y="419983"/>
                  </a:lnTo>
                  <a:lnTo>
                    <a:pt x="49241" y="426774"/>
                  </a:lnTo>
                  <a:lnTo>
                    <a:pt x="56682" y="419983"/>
                  </a:lnTo>
                  <a:close/>
                </a:path>
              </a:pathLst>
            </a:custGeom>
            <a:solidFill>
              <a:srgbClr val="4F80BC"/>
            </a:solidFill>
          </p:spPr>
          <p:txBody>
            <a:bodyPr wrap="square" lIns="0" tIns="0" rIns="0" bIns="0" rtlCol="0"/>
            <a:lstStyle/>
            <a:p>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385" dirty="0">
                <a:latin typeface="Times New Roman" pitchFamily="18" charset="0"/>
                <a:cs typeface="Times New Roman" pitchFamily="18" charset="0"/>
              </a:rPr>
              <a:t>XML</a:t>
            </a:r>
            <a:r>
              <a:rPr spc="-295" dirty="0">
                <a:latin typeface="Times New Roman" pitchFamily="18" charset="0"/>
                <a:cs typeface="Times New Roman" pitchFamily="18" charset="0"/>
              </a:rPr>
              <a:t> </a:t>
            </a:r>
            <a:r>
              <a:rPr spc="-285" dirty="0">
                <a:latin typeface="Times New Roman" pitchFamily="18" charset="0"/>
                <a:cs typeface="Times New Roman" pitchFamily="18" charset="0"/>
              </a:rPr>
              <a:t>Processing</a:t>
            </a:r>
          </a:p>
        </p:txBody>
      </p:sp>
      <p:sp>
        <p:nvSpPr>
          <p:cNvPr id="3" name="object 3"/>
          <p:cNvSpPr txBox="1"/>
          <p:nvPr/>
        </p:nvSpPr>
        <p:spPr>
          <a:xfrm>
            <a:off x="993450" y="842513"/>
            <a:ext cx="314071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Georgia"/>
                <a:cs typeface="Georgia"/>
              </a:rPr>
              <a:t>Why </a:t>
            </a:r>
            <a:r>
              <a:rPr sz="1500" spc="60" dirty="0">
                <a:latin typeface="Georgia"/>
                <a:cs typeface="Georgia"/>
              </a:rPr>
              <a:t>choose </a:t>
            </a:r>
            <a:r>
              <a:rPr sz="1500" spc="25" dirty="0">
                <a:latin typeface="Georgia"/>
                <a:cs typeface="Georgia"/>
              </a:rPr>
              <a:t>when </a:t>
            </a:r>
            <a:r>
              <a:rPr sz="1500" spc="15" dirty="0">
                <a:latin typeface="Georgia"/>
                <a:cs typeface="Georgia"/>
              </a:rPr>
              <a:t>you </a:t>
            </a:r>
            <a:r>
              <a:rPr sz="1500" spc="30" dirty="0">
                <a:latin typeface="Georgia"/>
                <a:cs typeface="Georgia"/>
              </a:rPr>
              <a:t>can </a:t>
            </a:r>
            <a:r>
              <a:rPr sz="1500" spc="50" dirty="0">
                <a:latin typeface="Georgia"/>
                <a:cs typeface="Georgia"/>
              </a:rPr>
              <a:t>use</a:t>
            </a:r>
            <a:r>
              <a:rPr sz="1500" spc="-70" dirty="0">
                <a:latin typeface="Georgia"/>
                <a:cs typeface="Georgia"/>
              </a:rPr>
              <a:t> </a:t>
            </a:r>
            <a:r>
              <a:rPr sz="1500" spc="25" dirty="0">
                <a:latin typeface="Georgia"/>
                <a:cs typeface="Georgia"/>
              </a:rPr>
              <a:t>both</a:t>
            </a:r>
            <a:endParaRPr sz="1500">
              <a:latin typeface="Georgia"/>
              <a:cs typeface="Georgia"/>
            </a:endParaRPr>
          </a:p>
        </p:txBody>
      </p:sp>
      <p:sp>
        <p:nvSpPr>
          <p:cNvPr id="4" name="object 4"/>
          <p:cNvSpPr/>
          <p:nvPr/>
        </p:nvSpPr>
        <p:spPr>
          <a:xfrm>
            <a:off x="920918" y="1869010"/>
            <a:ext cx="6394281" cy="40412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8600" y="2419350"/>
            <a:ext cx="1428750" cy="667490"/>
          </a:xfrm>
          <a:prstGeom prst="rect">
            <a:avLst/>
          </a:prstGeom>
        </p:spPr>
        <p:txBody>
          <a:bodyPr vert="horz" wrap="square" lIns="0" tIns="51435" rIns="0" bIns="0" rtlCol="0">
            <a:spAutoFit/>
          </a:bodyPr>
          <a:lstStyle/>
          <a:p>
            <a:pPr marL="12700">
              <a:lnSpc>
                <a:spcPct val="100000"/>
              </a:lnSpc>
              <a:spcBef>
                <a:spcPts val="590"/>
              </a:spcBef>
            </a:pPr>
            <a:r>
              <a:rPr sz="4000" b="1" spc="-595" dirty="0">
                <a:solidFill>
                  <a:srgbClr val="3F3F3F"/>
                </a:solidFill>
                <a:latin typeface="Times New Roman" pitchFamily="18" charset="0"/>
                <a:cs typeface="Times New Roman" pitchFamily="18" charset="0"/>
              </a:rPr>
              <a:t>JSON</a:t>
            </a:r>
            <a:endParaRPr sz="4000" dirty="0">
              <a:latin typeface="Times New Roman" pitchFamily="18" charset="0"/>
              <a:cs typeface="Times New Roman"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1192530" cy="696595"/>
          </a:xfrm>
          <a:prstGeom prst="rect">
            <a:avLst/>
          </a:prstGeom>
        </p:spPr>
        <p:txBody>
          <a:bodyPr vert="horz" wrap="square" lIns="0" tIns="13335" rIns="0" bIns="0" rtlCol="0">
            <a:spAutoFit/>
          </a:bodyPr>
          <a:lstStyle/>
          <a:p>
            <a:pPr marL="12700">
              <a:lnSpc>
                <a:spcPct val="100000"/>
              </a:lnSpc>
              <a:spcBef>
                <a:spcPts val="105"/>
              </a:spcBef>
            </a:pPr>
            <a:r>
              <a:rPr spc="-640" dirty="0">
                <a:latin typeface="Times New Roman" pitchFamily="18" charset="0"/>
                <a:cs typeface="Times New Roman" pitchFamily="18" charset="0"/>
              </a:rPr>
              <a:t>JSON</a:t>
            </a:r>
          </a:p>
        </p:txBody>
      </p:sp>
      <p:sp>
        <p:nvSpPr>
          <p:cNvPr id="3" name="object 3"/>
          <p:cNvSpPr txBox="1"/>
          <p:nvPr/>
        </p:nvSpPr>
        <p:spPr>
          <a:xfrm>
            <a:off x="993450" y="1662756"/>
            <a:ext cx="6930390" cy="3434402"/>
          </a:xfrm>
          <a:prstGeom prst="rect">
            <a:avLst/>
          </a:prstGeom>
        </p:spPr>
        <p:txBody>
          <a:bodyPr vert="horz" wrap="square" lIns="0" tIns="12065" rIns="0" bIns="0" rtlCol="0">
            <a:spAutoFit/>
          </a:bodyPr>
          <a:lstStyle/>
          <a:p>
            <a:pPr marL="262255" indent="-250190">
              <a:lnSpc>
                <a:spcPct val="150000"/>
              </a:lnSpc>
              <a:spcBef>
                <a:spcPts val="95"/>
              </a:spcBef>
              <a:buSzPct val="95454"/>
              <a:buFont typeface="Wingdings"/>
              <a:buChar char=""/>
              <a:tabLst>
                <a:tab pos="262890" algn="l"/>
              </a:tabLst>
            </a:pPr>
            <a:r>
              <a:rPr sz="2200" b="1" spc="-325" dirty="0">
                <a:latin typeface="Times New Roman" pitchFamily="18" charset="0"/>
                <a:cs typeface="Times New Roman" pitchFamily="18" charset="0"/>
              </a:rPr>
              <a:t>JSON </a:t>
            </a:r>
            <a:r>
              <a:rPr sz="2200" spc="-125" dirty="0">
                <a:latin typeface="Times New Roman" pitchFamily="18" charset="0"/>
                <a:cs typeface="Times New Roman" pitchFamily="18" charset="0"/>
              </a:rPr>
              <a:t>stands </a:t>
            </a:r>
            <a:r>
              <a:rPr sz="2200" spc="-10" dirty="0">
                <a:latin typeface="Times New Roman" pitchFamily="18" charset="0"/>
                <a:cs typeface="Times New Roman" pitchFamily="18" charset="0"/>
              </a:rPr>
              <a:t>for </a:t>
            </a:r>
            <a:r>
              <a:rPr sz="2200" spc="-150" dirty="0">
                <a:latin typeface="Times New Roman" pitchFamily="18" charset="0"/>
                <a:cs typeface="Times New Roman" pitchFamily="18" charset="0"/>
              </a:rPr>
              <a:t>JavaScript </a:t>
            </a:r>
            <a:r>
              <a:rPr sz="2200" spc="-85" dirty="0">
                <a:latin typeface="Times New Roman" pitchFamily="18" charset="0"/>
                <a:cs typeface="Times New Roman" pitchFamily="18" charset="0"/>
              </a:rPr>
              <a:t>Object </a:t>
            </a:r>
            <a:r>
              <a:rPr sz="2200" spc="-45" dirty="0">
                <a:latin typeface="Times New Roman" pitchFamily="18" charset="0"/>
                <a:cs typeface="Times New Roman" pitchFamily="18" charset="0"/>
              </a:rPr>
              <a:t>Notation </a:t>
            </a:r>
            <a:r>
              <a:rPr sz="2200" spc="-65" dirty="0">
                <a:latin typeface="Times New Roman" pitchFamily="18" charset="0"/>
                <a:cs typeface="Times New Roman" pitchFamily="18" charset="0"/>
              </a:rPr>
              <a:t>(though </a:t>
            </a:r>
            <a:r>
              <a:rPr sz="2200" spc="-35" dirty="0">
                <a:latin typeface="Times New Roman" pitchFamily="18" charset="0"/>
                <a:cs typeface="Times New Roman" pitchFamily="18" charset="0"/>
              </a:rPr>
              <a:t>its</a:t>
            </a:r>
            <a:r>
              <a:rPr sz="2200" spc="190" dirty="0">
                <a:latin typeface="Times New Roman" pitchFamily="18" charset="0"/>
                <a:cs typeface="Times New Roman" pitchFamily="18" charset="0"/>
              </a:rPr>
              <a:t> </a:t>
            </a:r>
            <a:r>
              <a:rPr sz="2200" spc="-155" dirty="0">
                <a:latin typeface="Times New Roman" pitchFamily="18" charset="0"/>
                <a:cs typeface="Times New Roman" pitchFamily="18" charset="0"/>
              </a:rPr>
              <a:t>use</a:t>
            </a:r>
            <a:endParaRPr sz="2200" dirty="0">
              <a:latin typeface="Times New Roman" pitchFamily="18" charset="0"/>
              <a:cs typeface="Times New Roman" pitchFamily="18" charset="0"/>
            </a:endParaRPr>
          </a:p>
          <a:p>
            <a:pPr marL="12700">
              <a:lnSpc>
                <a:spcPct val="150000"/>
              </a:lnSpc>
            </a:pPr>
            <a:r>
              <a:rPr sz="2200" spc="-114" dirty="0">
                <a:latin typeface="Times New Roman" pitchFamily="18" charset="0"/>
                <a:cs typeface="Times New Roman" pitchFamily="18" charset="0"/>
              </a:rPr>
              <a:t>is </a:t>
            </a:r>
            <a:r>
              <a:rPr sz="2200" spc="-10" dirty="0">
                <a:latin typeface="Times New Roman" pitchFamily="18" charset="0"/>
                <a:cs typeface="Times New Roman" pitchFamily="18" charset="0"/>
              </a:rPr>
              <a:t>not </a:t>
            </a:r>
            <a:r>
              <a:rPr sz="2200" spc="-25" dirty="0">
                <a:latin typeface="Times New Roman" pitchFamily="18" charset="0"/>
                <a:cs typeface="Times New Roman" pitchFamily="18" charset="0"/>
              </a:rPr>
              <a:t>limited </a:t>
            </a:r>
            <a:r>
              <a:rPr sz="2200" spc="10" dirty="0">
                <a:latin typeface="Times New Roman" pitchFamily="18" charset="0"/>
                <a:cs typeface="Times New Roman" pitchFamily="18" charset="0"/>
              </a:rPr>
              <a:t>to</a:t>
            </a:r>
            <a:r>
              <a:rPr sz="2200" spc="-285" dirty="0">
                <a:latin typeface="Times New Roman" pitchFamily="18" charset="0"/>
                <a:cs typeface="Times New Roman" pitchFamily="18" charset="0"/>
              </a:rPr>
              <a:t> </a:t>
            </a:r>
            <a:r>
              <a:rPr sz="2200" spc="-140" dirty="0">
                <a:latin typeface="Times New Roman" pitchFamily="18" charset="0"/>
                <a:cs typeface="Times New Roman" pitchFamily="18" charset="0"/>
              </a:rPr>
              <a:t>JavaScript)</a:t>
            </a:r>
            <a:endParaRPr sz="2200" dirty="0">
              <a:latin typeface="Times New Roman" pitchFamily="18" charset="0"/>
              <a:cs typeface="Times New Roman" pitchFamily="18" charset="0"/>
            </a:endParaRPr>
          </a:p>
          <a:p>
            <a:pPr marL="12700" marR="5715">
              <a:lnSpc>
                <a:spcPct val="150000"/>
              </a:lnSpc>
              <a:spcBef>
                <a:spcPts val="1730"/>
              </a:spcBef>
              <a:buSzPct val="95454"/>
              <a:buFont typeface="Wingdings"/>
              <a:buChar char=""/>
              <a:tabLst>
                <a:tab pos="262890" algn="l"/>
              </a:tabLst>
            </a:pPr>
            <a:r>
              <a:rPr sz="2200" spc="-150" dirty="0">
                <a:latin typeface="Times New Roman" pitchFamily="18" charset="0"/>
                <a:cs typeface="Times New Roman" pitchFamily="18" charset="0"/>
              </a:rPr>
              <a:t>Like </a:t>
            </a:r>
            <a:r>
              <a:rPr sz="2200" spc="-165" dirty="0">
                <a:latin typeface="Times New Roman" pitchFamily="18" charset="0"/>
                <a:cs typeface="Times New Roman" pitchFamily="18" charset="0"/>
              </a:rPr>
              <a:t>XML, </a:t>
            </a:r>
            <a:r>
              <a:rPr sz="2200" spc="-325" dirty="0">
                <a:latin typeface="Times New Roman" pitchFamily="18" charset="0"/>
                <a:cs typeface="Times New Roman" pitchFamily="18" charset="0"/>
              </a:rPr>
              <a:t>JSON </a:t>
            </a:r>
            <a:r>
              <a:rPr sz="2200" spc="-114" dirty="0">
                <a:latin typeface="Times New Roman" pitchFamily="18" charset="0"/>
                <a:cs typeface="Times New Roman" pitchFamily="18" charset="0"/>
              </a:rPr>
              <a:t>is </a:t>
            </a:r>
            <a:r>
              <a:rPr sz="2200" spc="-175" dirty="0">
                <a:latin typeface="Times New Roman" pitchFamily="18" charset="0"/>
                <a:cs typeface="Times New Roman" pitchFamily="18" charset="0"/>
              </a:rPr>
              <a:t>a </a:t>
            </a:r>
            <a:r>
              <a:rPr sz="2200" spc="-90" dirty="0">
                <a:latin typeface="Times New Roman" pitchFamily="18" charset="0"/>
                <a:cs typeface="Times New Roman" pitchFamily="18" charset="0"/>
              </a:rPr>
              <a:t>data </a:t>
            </a:r>
            <a:r>
              <a:rPr sz="2200" spc="-75" dirty="0">
                <a:latin typeface="Times New Roman" pitchFamily="18" charset="0"/>
                <a:cs typeface="Times New Roman" pitchFamily="18" charset="0"/>
              </a:rPr>
              <a:t>serialization </a:t>
            </a:r>
            <a:r>
              <a:rPr sz="2200" spc="-35" dirty="0">
                <a:latin typeface="Times New Roman" pitchFamily="18" charset="0"/>
                <a:cs typeface="Times New Roman" pitchFamily="18" charset="0"/>
              </a:rPr>
              <a:t>format. </a:t>
            </a:r>
            <a:r>
              <a:rPr sz="2200" spc="30" dirty="0">
                <a:latin typeface="Times New Roman" pitchFamily="18" charset="0"/>
                <a:cs typeface="Times New Roman" pitchFamily="18" charset="0"/>
              </a:rPr>
              <a:t>It </a:t>
            </a:r>
            <a:r>
              <a:rPr sz="2200" spc="-90" dirty="0">
                <a:latin typeface="Times New Roman" pitchFamily="18" charset="0"/>
                <a:cs typeface="Times New Roman" pitchFamily="18" charset="0"/>
              </a:rPr>
              <a:t>provides </a:t>
            </a:r>
            <a:r>
              <a:rPr sz="2200" spc="-175" dirty="0">
                <a:latin typeface="Times New Roman" pitchFamily="18" charset="0"/>
                <a:cs typeface="Times New Roman" pitchFamily="18" charset="0"/>
              </a:rPr>
              <a:t>a  </a:t>
            </a:r>
            <a:r>
              <a:rPr sz="2200" spc="-70" dirty="0">
                <a:latin typeface="Times New Roman" pitchFamily="18" charset="0"/>
                <a:cs typeface="Times New Roman" pitchFamily="18" charset="0"/>
              </a:rPr>
              <a:t>more </a:t>
            </a:r>
            <a:r>
              <a:rPr sz="2200" spc="-130" dirty="0">
                <a:latin typeface="Times New Roman" pitchFamily="18" charset="0"/>
                <a:cs typeface="Times New Roman" pitchFamily="18" charset="0"/>
              </a:rPr>
              <a:t>concise </a:t>
            </a:r>
            <a:r>
              <a:rPr sz="2200" spc="-30" dirty="0">
                <a:latin typeface="Times New Roman" pitchFamily="18" charset="0"/>
                <a:cs typeface="Times New Roman" pitchFamily="18" charset="0"/>
              </a:rPr>
              <a:t>format </a:t>
            </a:r>
            <a:r>
              <a:rPr sz="2200" spc="-50" dirty="0">
                <a:latin typeface="Times New Roman" pitchFamily="18" charset="0"/>
                <a:cs typeface="Times New Roman" pitchFamily="18" charset="0"/>
              </a:rPr>
              <a:t>than</a:t>
            </a:r>
            <a:r>
              <a:rPr sz="2200" spc="-210" dirty="0">
                <a:latin typeface="Times New Roman" pitchFamily="18" charset="0"/>
                <a:cs typeface="Times New Roman" pitchFamily="18" charset="0"/>
              </a:rPr>
              <a:t> </a:t>
            </a:r>
            <a:r>
              <a:rPr sz="2200" spc="-165" dirty="0">
                <a:latin typeface="Times New Roman" pitchFamily="18" charset="0"/>
                <a:cs typeface="Times New Roman" pitchFamily="18" charset="0"/>
              </a:rPr>
              <a:t>XML.</a:t>
            </a:r>
            <a:endParaRPr sz="2200" dirty="0">
              <a:latin typeface="Times New Roman" pitchFamily="18" charset="0"/>
              <a:cs typeface="Times New Roman" pitchFamily="18" charset="0"/>
            </a:endParaRPr>
          </a:p>
          <a:p>
            <a:pPr marL="12700" marR="5715">
              <a:lnSpc>
                <a:spcPct val="150000"/>
              </a:lnSpc>
              <a:spcBef>
                <a:spcPts val="1730"/>
              </a:spcBef>
              <a:buSzPct val="95454"/>
              <a:buFont typeface="Wingdings"/>
              <a:buChar char=""/>
              <a:tabLst>
                <a:tab pos="262890" algn="l"/>
              </a:tabLst>
            </a:pPr>
            <a:r>
              <a:rPr sz="2200" spc="-90" dirty="0">
                <a:latin typeface="Times New Roman" pitchFamily="18" charset="0"/>
                <a:cs typeface="Times New Roman" pitchFamily="18" charset="0"/>
              </a:rPr>
              <a:t>Many </a:t>
            </a:r>
            <a:r>
              <a:rPr sz="2200" spc="-390" dirty="0">
                <a:latin typeface="Times New Roman" pitchFamily="18" charset="0"/>
                <a:cs typeface="Times New Roman" pitchFamily="18" charset="0"/>
              </a:rPr>
              <a:t>REST </a:t>
            </a:r>
            <a:r>
              <a:rPr sz="2200" spc="-80" dirty="0">
                <a:latin typeface="Times New Roman" pitchFamily="18" charset="0"/>
                <a:cs typeface="Times New Roman" pitchFamily="18" charset="0"/>
              </a:rPr>
              <a:t>web </a:t>
            </a:r>
            <a:r>
              <a:rPr sz="2200" spc="-120" dirty="0">
                <a:latin typeface="Times New Roman" pitchFamily="18" charset="0"/>
                <a:cs typeface="Times New Roman" pitchFamily="18" charset="0"/>
              </a:rPr>
              <a:t>services </a:t>
            </a:r>
            <a:r>
              <a:rPr sz="2200" spc="-114" dirty="0">
                <a:latin typeface="Times New Roman" pitchFamily="18" charset="0"/>
                <a:cs typeface="Times New Roman" pitchFamily="18" charset="0"/>
              </a:rPr>
              <a:t>encode </a:t>
            </a:r>
            <a:r>
              <a:rPr sz="2200" spc="-10" dirty="0">
                <a:latin typeface="Times New Roman" pitchFamily="18" charset="0"/>
                <a:cs typeface="Times New Roman" pitchFamily="18" charset="0"/>
              </a:rPr>
              <a:t>their </a:t>
            </a:r>
            <a:r>
              <a:rPr sz="2200" spc="-40" dirty="0">
                <a:latin typeface="Times New Roman" pitchFamily="18" charset="0"/>
                <a:cs typeface="Times New Roman" pitchFamily="18" charset="0"/>
              </a:rPr>
              <a:t>returned </a:t>
            </a:r>
            <a:r>
              <a:rPr sz="2200" spc="-90" dirty="0">
                <a:latin typeface="Times New Roman" pitchFamily="18" charset="0"/>
                <a:cs typeface="Times New Roman" pitchFamily="18" charset="0"/>
              </a:rPr>
              <a:t>data </a:t>
            </a:r>
            <a:r>
              <a:rPr sz="2200" spc="-30" dirty="0">
                <a:latin typeface="Times New Roman" pitchFamily="18" charset="0"/>
                <a:cs typeface="Times New Roman" pitchFamily="18" charset="0"/>
              </a:rPr>
              <a:t>in the  </a:t>
            </a:r>
            <a:r>
              <a:rPr sz="2200" spc="-325" dirty="0">
                <a:latin typeface="Times New Roman" pitchFamily="18" charset="0"/>
                <a:cs typeface="Times New Roman" pitchFamily="18" charset="0"/>
              </a:rPr>
              <a:t>JSON </a:t>
            </a:r>
            <a:r>
              <a:rPr sz="2200" spc="-90" dirty="0">
                <a:latin typeface="Times New Roman" pitchFamily="18" charset="0"/>
                <a:cs typeface="Times New Roman" pitchFamily="18" charset="0"/>
              </a:rPr>
              <a:t>data </a:t>
            </a:r>
            <a:r>
              <a:rPr sz="2200" spc="-30" dirty="0">
                <a:latin typeface="Times New Roman" pitchFamily="18" charset="0"/>
                <a:cs typeface="Times New Roman" pitchFamily="18" charset="0"/>
              </a:rPr>
              <a:t>format </a:t>
            </a:r>
            <a:r>
              <a:rPr sz="2200" spc="-90" dirty="0">
                <a:latin typeface="Times New Roman" pitchFamily="18" charset="0"/>
                <a:cs typeface="Times New Roman" pitchFamily="18" charset="0"/>
              </a:rPr>
              <a:t>instead </a:t>
            </a:r>
            <a:r>
              <a:rPr sz="2200" spc="-5" dirty="0">
                <a:latin typeface="Times New Roman" pitchFamily="18" charset="0"/>
                <a:cs typeface="Times New Roman" pitchFamily="18" charset="0"/>
              </a:rPr>
              <a:t>of</a:t>
            </a:r>
            <a:r>
              <a:rPr sz="2200" spc="-295" dirty="0">
                <a:latin typeface="Times New Roman" pitchFamily="18" charset="0"/>
                <a:cs typeface="Times New Roman" pitchFamily="18" charset="0"/>
              </a:rPr>
              <a:t> </a:t>
            </a:r>
            <a:r>
              <a:rPr sz="2200" spc="-165" dirty="0">
                <a:latin typeface="Times New Roman" pitchFamily="18" charset="0"/>
                <a:cs typeface="Times New Roman" pitchFamily="18" charset="0"/>
              </a:rPr>
              <a:t>XML.</a:t>
            </a:r>
            <a:endParaRPr sz="22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latin typeface="Times New Roman" pitchFamily="18" charset="0"/>
                <a:cs typeface="Times New Roman" pitchFamily="18" charset="0"/>
              </a:rPr>
              <a:t>Keys and Values</a:t>
            </a:r>
          </a:p>
        </p:txBody>
      </p:sp>
      <p:sp>
        <p:nvSpPr>
          <p:cNvPr id="3" name="Content Placeholder 2"/>
          <p:cNvSpPr>
            <a:spLocks noGrp="1"/>
          </p:cNvSpPr>
          <p:nvPr>
            <p:ph idx="1"/>
          </p:nvPr>
        </p:nvSpPr>
        <p:spPr/>
        <p:txBody>
          <a:bodyPr/>
          <a:lstStyle/>
          <a:p>
            <a:r>
              <a:rPr lang="en-US" sz="2660" dirty="0">
                <a:latin typeface="Times New Roman" pitchFamily="18" charset="0"/>
                <a:cs typeface="Times New Roman" pitchFamily="18" charset="0"/>
              </a:rPr>
              <a:t>In PHP, you are also able to explicitly define the keys in addition to the values.</a:t>
            </a:r>
          </a:p>
          <a:p>
            <a:r>
              <a:rPr lang="en-US" sz="2660" dirty="0">
                <a:latin typeface="Times New Roman" pitchFamily="18" charset="0"/>
                <a:cs typeface="Times New Roman" pitchFamily="18" charset="0"/>
              </a:rPr>
              <a:t>This allows you to use keys other than the classic 0, 1, 2, . . . , n to define the indexes of an array.</a:t>
            </a:r>
          </a:p>
          <a:p>
            <a:endParaRPr lang="en-US" sz="2660" dirty="0">
              <a:latin typeface="Times New Roman" pitchFamily="18" charset="0"/>
              <a:cs typeface="Times New Roman" pitchFamily="18" charset="0"/>
            </a:endParaRPr>
          </a:p>
          <a:p>
            <a:endParaRPr lang="en-US" dirty="0"/>
          </a:p>
        </p:txBody>
      </p:sp>
      <p:pic>
        <p:nvPicPr>
          <p:cNvPr id="4" name="Picture 2" descr="T:\CompSci\Research\web development textbook\manuscript\19.FinalART\9780133407150_FinalArt\CH09\4071509002.eps.png"/>
          <p:cNvPicPr>
            <a:picLocks noChangeAspect="1" noChangeArrowheads="1"/>
          </p:cNvPicPr>
          <p:nvPr/>
        </p:nvPicPr>
        <p:blipFill>
          <a:blip r:embed="rId2" cstate="print"/>
          <a:srcRect/>
          <a:stretch>
            <a:fillRect/>
          </a:stretch>
        </p:blipFill>
        <p:spPr bwMode="auto">
          <a:xfrm>
            <a:off x="735330" y="3547102"/>
            <a:ext cx="7311390" cy="2026867"/>
          </a:xfrm>
          <a:prstGeom prst="rect">
            <a:avLst/>
          </a:prstGeom>
          <a:noFill/>
          <a:ln w="9525">
            <a:noFill/>
            <a:miter lim="800000"/>
            <a:headEnd/>
            <a:tailEnd/>
          </a:ln>
        </p:spPr>
      </p:pic>
    </p:spTree>
    <p:extLst>
      <p:ext uri="{BB962C8B-B14F-4D97-AF65-F5344CB8AC3E}">
        <p14:creationId xmlns:p14="http://schemas.microsoft.com/office/powerpoint/2010/main" val="21924284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1192530" cy="696595"/>
          </a:xfrm>
          <a:prstGeom prst="rect">
            <a:avLst/>
          </a:prstGeom>
        </p:spPr>
        <p:txBody>
          <a:bodyPr vert="horz" wrap="square" lIns="0" tIns="13335" rIns="0" bIns="0" rtlCol="0">
            <a:spAutoFit/>
          </a:bodyPr>
          <a:lstStyle/>
          <a:p>
            <a:pPr marL="12700">
              <a:lnSpc>
                <a:spcPct val="100000"/>
              </a:lnSpc>
              <a:spcBef>
                <a:spcPts val="105"/>
              </a:spcBef>
            </a:pPr>
            <a:r>
              <a:rPr spc="-640" dirty="0">
                <a:latin typeface="Times New Roman" pitchFamily="18" charset="0"/>
                <a:cs typeface="Times New Roman" pitchFamily="18" charset="0"/>
              </a:rPr>
              <a:t>JSON</a:t>
            </a:r>
          </a:p>
        </p:txBody>
      </p:sp>
      <p:sp>
        <p:nvSpPr>
          <p:cNvPr id="3" name="object 3"/>
          <p:cNvSpPr txBox="1"/>
          <p:nvPr/>
        </p:nvSpPr>
        <p:spPr>
          <a:xfrm>
            <a:off x="993450" y="842513"/>
            <a:ext cx="283146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Georgia"/>
                <a:cs typeface="Georgia"/>
              </a:rPr>
              <a:t>An </a:t>
            </a:r>
            <a:r>
              <a:rPr sz="1500" spc="55" dirty="0">
                <a:latin typeface="Georgia"/>
                <a:cs typeface="Georgia"/>
              </a:rPr>
              <a:t>example </a:t>
            </a:r>
            <a:r>
              <a:rPr sz="1500" spc="-100" dirty="0">
                <a:latin typeface="Georgia"/>
                <a:cs typeface="Georgia"/>
              </a:rPr>
              <a:t>XML </a:t>
            </a:r>
            <a:r>
              <a:rPr sz="1500" spc="55" dirty="0">
                <a:latin typeface="Georgia"/>
                <a:cs typeface="Georgia"/>
              </a:rPr>
              <a:t>object </a:t>
            </a:r>
            <a:r>
              <a:rPr sz="1500" spc="-20" dirty="0">
                <a:latin typeface="Georgia"/>
                <a:cs typeface="Georgia"/>
              </a:rPr>
              <a:t>in</a:t>
            </a:r>
            <a:r>
              <a:rPr sz="1500" spc="-180" dirty="0">
                <a:latin typeface="Georgia"/>
                <a:cs typeface="Georgia"/>
              </a:rPr>
              <a:t> </a:t>
            </a:r>
            <a:r>
              <a:rPr sz="1500" spc="-90" dirty="0">
                <a:latin typeface="Georgia"/>
                <a:cs typeface="Georgia"/>
              </a:rPr>
              <a:t>JSON</a:t>
            </a:r>
            <a:endParaRPr sz="1500">
              <a:latin typeface="Georgia"/>
              <a:cs typeface="Georgia"/>
            </a:endParaRPr>
          </a:p>
        </p:txBody>
      </p:sp>
      <p:sp>
        <p:nvSpPr>
          <p:cNvPr id="4" name="object 4"/>
          <p:cNvSpPr/>
          <p:nvPr/>
        </p:nvSpPr>
        <p:spPr>
          <a:xfrm>
            <a:off x="934034" y="2626447"/>
            <a:ext cx="6368076" cy="259833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1192530" cy="696595"/>
          </a:xfrm>
          <a:prstGeom prst="rect">
            <a:avLst/>
          </a:prstGeom>
        </p:spPr>
        <p:txBody>
          <a:bodyPr vert="horz" wrap="square" lIns="0" tIns="13335" rIns="0" bIns="0" rtlCol="0">
            <a:spAutoFit/>
          </a:bodyPr>
          <a:lstStyle/>
          <a:p>
            <a:pPr marL="12700">
              <a:lnSpc>
                <a:spcPct val="100000"/>
              </a:lnSpc>
              <a:spcBef>
                <a:spcPts val="105"/>
              </a:spcBef>
            </a:pPr>
            <a:r>
              <a:rPr spc="-640" dirty="0">
                <a:latin typeface="Times New Roman" pitchFamily="18" charset="0"/>
                <a:cs typeface="Times New Roman" pitchFamily="18" charset="0"/>
              </a:rPr>
              <a:t>JSON</a:t>
            </a:r>
          </a:p>
        </p:txBody>
      </p:sp>
      <p:sp>
        <p:nvSpPr>
          <p:cNvPr id="3" name="object 3"/>
          <p:cNvSpPr txBox="1"/>
          <p:nvPr/>
        </p:nvSpPr>
        <p:spPr>
          <a:xfrm>
            <a:off x="993450" y="842513"/>
            <a:ext cx="283146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Georgia"/>
                <a:cs typeface="Georgia"/>
              </a:rPr>
              <a:t>An </a:t>
            </a:r>
            <a:r>
              <a:rPr sz="1500" spc="55" dirty="0">
                <a:latin typeface="Georgia"/>
                <a:cs typeface="Georgia"/>
              </a:rPr>
              <a:t>example </a:t>
            </a:r>
            <a:r>
              <a:rPr sz="1500" spc="-100" dirty="0">
                <a:latin typeface="Georgia"/>
                <a:cs typeface="Georgia"/>
              </a:rPr>
              <a:t>XML </a:t>
            </a:r>
            <a:r>
              <a:rPr sz="1500" spc="55" dirty="0">
                <a:latin typeface="Georgia"/>
                <a:cs typeface="Georgia"/>
              </a:rPr>
              <a:t>object </a:t>
            </a:r>
            <a:r>
              <a:rPr sz="1500" spc="-20" dirty="0">
                <a:latin typeface="Georgia"/>
                <a:cs typeface="Georgia"/>
              </a:rPr>
              <a:t>in</a:t>
            </a:r>
            <a:r>
              <a:rPr sz="1500" spc="-180" dirty="0">
                <a:latin typeface="Georgia"/>
                <a:cs typeface="Georgia"/>
              </a:rPr>
              <a:t> </a:t>
            </a:r>
            <a:r>
              <a:rPr sz="1500" spc="-90" dirty="0">
                <a:latin typeface="Georgia"/>
                <a:cs typeface="Georgia"/>
              </a:rPr>
              <a:t>JSON</a:t>
            </a:r>
            <a:endParaRPr sz="1500">
              <a:latin typeface="Georgia"/>
              <a:cs typeface="Georgia"/>
            </a:endParaRPr>
          </a:p>
        </p:txBody>
      </p:sp>
      <p:grpSp>
        <p:nvGrpSpPr>
          <p:cNvPr id="4" name="object 4"/>
          <p:cNvGrpSpPr/>
          <p:nvPr/>
        </p:nvGrpSpPr>
        <p:grpSpPr>
          <a:xfrm>
            <a:off x="298445" y="1365236"/>
            <a:ext cx="8472170" cy="5091430"/>
            <a:chOff x="298445" y="1365236"/>
            <a:chExt cx="8472170" cy="5091430"/>
          </a:xfrm>
        </p:grpSpPr>
        <p:sp>
          <p:nvSpPr>
            <p:cNvPr id="5" name="object 5"/>
            <p:cNvSpPr/>
            <p:nvPr/>
          </p:nvSpPr>
          <p:spPr>
            <a:xfrm>
              <a:off x="310973" y="1371599"/>
              <a:ext cx="6056298" cy="230276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1620" y="1368411"/>
              <a:ext cx="6069330" cy="2309495"/>
            </a:xfrm>
            <a:custGeom>
              <a:avLst/>
              <a:gdLst/>
              <a:ahLst/>
              <a:cxnLst/>
              <a:rect l="l" t="t" r="r" b="b"/>
              <a:pathLst>
                <a:path w="6069330" h="2309495">
                  <a:moveTo>
                    <a:pt x="0" y="2309122"/>
                  </a:moveTo>
                  <a:lnTo>
                    <a:pt x="6068842" y="2309122"/>
                  </a:lnTo>
                  <a:lnTo>
                    <a:pt x="6068842" y="0"/>
                  </a:lnTo>
                  <a:lnTo>
                    <a:pt x="0" y="0"/>
                  </a:lnTo>
                  <a:lnTo>
                    <a:pt x="0" y="2309122"/>
                  </a:lnTo>
                  <a:close/>
                </a:path>
              </a:pathLst>
            </a:custGeom>
            <a:ln w="6349">
              <a:solidFill>
                <a:srgbClr val="000000"/>
              </a:solidFill>
            </a:ln>
          </p:spPr>
          <p:txBody>
            <a:bodyPr wrap="square" lIns="0" tIns="0" rIns="0" bIns="0" rtlCol="0"/>
            <a:lstStyle/>
            <a:p>
              <a:endParaRPr/>
            </a:p>
          </p:txBody>
        </p:sp>
        <p:sp>
          <p:nvSpPr>
            <p:cNvPr id="7" name="object 7"/>
            <p:cNvSpPr/>
            <p:nvPr/>
          </p:nvSpPr>
          <p:spPr>
            <a:xfrm>
              <a:off x="3973586" y="1949512"/>
              <a:ext cx="4787280" cy="449732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968892" y="1944739"/>
              <a:ext cx="4796790" cy="4507230"/>
            </a:xfrm>
            <a:custGeom>
              <a:avLst/>
              <a:gdLst/>
              <a:ahLst/>
              <a:cxnLst/>
              <a:rect l="l" t="t" r="r" b="b"/>
              <a:pathLst>
                <a:path w="4796790" h="4507230">
                  <a:moveTo>
                    <a:pt x="0" y="4506864"/>
                  </a:moveTo>
                  <a:lnTo>
                    <a:pt x="4796789" y="4506864"/>
                  </a:lnTo>
                  <a:lnTo>
                    <a:pt x="4796789" y="0"/>
                  </a:lnTo>
                  <a:lnTo>
                    <a:pt x="0" y="0"/>
                  </a:lnTo>
                  <a:lnTo>
                    <a:pt x="0" y="4506864"/>
                  </a:lnTo>
                  <a:close/>
                </a:path>
              </a:pathLst>
            </a:custGeom>
            <a:ln w="9524">
              <a:solidFill>
                <a:srgbClr val="000000"/>
              </a:solidFill>
            </a:ln>
          </p:spPr>
          <p:txBody>
            <a:bodyPr wrap="square" lIns="0" tIns="0" rIns="0" bIns="0" rtlCol="0"/>
            <a:lstStyle/>
            <a:p>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5504815" cy="696595"/>
          </a:xfrm>
          <a:prstGeom prst="rect">
            <a:avLst/>
          </a:prstGeom>
        </p:spPr>
        <p:txBody>
          <a:bodyPr vert="horz" wrap="square" lIns="0" tIns="13335" rIns="0" bIns="0" rtlCol="0">
            <a:spAutoFit/>
          </a:bodyPr>
          <a:lstStyle/>
          <a:p>
            <a:pPr marL="12700">
              <a:lnSpc>
                <a:spcPct val="100000"/>
              </a:lnSpc>
              <a:spcBef>
                <a:spcPts val="105"/>
              </a:spcBef>
            </a:pPr>
            <a:r>
              <a:rPr spc="-265" dirty="0">
                <a:latin typeface="Times New Roman" pitchFamily="18" charset="0"/>
                <a:cs typeface="Times New Roman" pitchFamily="18" charset="0"/>
              </a:rPr>
              <a:t>Using </a:t>
            </a:r>
            <a:r>
              <a:rPr spc="-640" dirty="0">
                <a:latin typeface="Times New Roman" pitchFamily="18" charset="0"/>
                <a:cs typeface="Times New Roman" pitchFamily="18" charset="0"/>
              </a:rPr>
              <a:t>JSON </a:t>
            </a:r>
            <a:r>
              <a:rPr spc="-50" dirty="0">
                <a:latin typeface="Times New Roman" pitchFamily="18" charset="0"/>
                <a:cs typeface="Times New Roman" pitchFamily="18" charset="0"/>
              </a:rPr>
              <a:t>in</a:t>
            </a:r>
            <a:r>
              <a:rPr spc="-400" dirty="0">
                <a:latin typeface="Times New Roman" pitchFamily="18" charset="0"/>
                <a:cs typeface="Times New Roman" pitchFamily="18" charset="0"/>
              </a:rPr>
              <a:t> </a:t>
            </a:r>
            <a:r>
              <a:rPr spc="-290" dirty="0">
                <a:latin typeface="Times New Roman" pitchFamily="18" charset="0"/>
                <a:cs typeface="Times New Roman" pitchFamily="18" charset="0"/>
              </a:rPr>
              <a:t>JavaScript</a:t>
            </a:r>
          </a:p>
        </p:txBody>
      </p:sp>
      <p:sp>
        <p:nvSpPr>
          <p:cNvPr id="4" name="object 4"/>
          <p:cNvSpPr txBox="1">
            <a:spLocks noGrp="1"/>
          </p:cNvSpPr>
          <p:nvPr>
            <p:ph idx="1"/>
          </p:nvPr>
        </p:nvSpPr>
        <p:spPr>
          <a:prstGeom prst="rect">
            <a:avLst/>
          </a:prstGeom>
        </p:spPr>
        <p:txBody>
          <a:bodyPr vert="horz" wrap="square" lIns="0" tIns="12065" rIns="0" bIns="0" rtlCol="0">
            <a:spAutoFit/>
          </a:bodyPr>
          <a:lstStyle/>
          <a:p>
            <a:pPr marL="12700">
              <a:lnSpc>
                <a:spcPct val="100000"/>
              </a:lnSpc>
              <a:spcBef>
                <a:spcPts val="95"/>
              </a:spcBef>
            </a:pPr>
            <a:r>
              <a:rPr spc="70" dirty="0"/>
              <a:t>it </a:t>
            </a:r>
            <a:r>
              <a:rPr spc="-114" dirty="0"/>
              <a:t>is </a:t>
            </a:r>
            <a:r>
              <a:rPr spc="-175" dirty="0"/>
              <a:t>easy </a:t>
            </a:r>
            <a:r>
              <a:rPr spc="15" dirty="0"/>
              <a:t>to </a:t>
            </a:r>
            <a:r>
              <a:rPr spc="-140" dirty="0"/>
              <a:t>make </a:t>
            </a:r>
            <a:r>
              <a:rPr spc="-150" dirty="0"/>
              <a:t>use </a:t>
            </a:r>
            <a:r>
              <a:rPr spc="-5" dirty="0"/>
              <a:t>of </a:t>
            </a:r>
            <a:r>
              <a:rPr spc="-30" dirty="0"/>
              <a:t>the </a:t>
            </a:r>
            <a:r>
              <a:rPr spc="-325" dirty="0"/>
              <a:t>JSON </a:t>
            </a:r>
            <a:r>
              <a:rPr spc="-35" dirty="0"/>
              <a:t>format </a:t>
            </a:r>
            <a:r>
              <a:rPr spc="-30" dirty="0"/>
              <a:t>in</a:t>
            </a:r>
            <a:r>
              <a:rPr spc="-320" dirty="0"/>
              <a:t> </a:t>
            </a:r>
            <a:r>
              <a:rPr spc="-135" dirty="0"/>
              <a:t>JavaScript:</a:t>
            </a:r>
          </a:p>
          <a:p>
            <a:pPr marL="12700" marR="198755">
              <a:lnSpc>
                <a:spcPts val="4370"/>
              </a:lnSpc>
              <a:spcBef>
                <a:spcPts val="434"/>
              </a:spcBef>
            </a:pPr>
            <a:r>
              <a:rPr b="1" spc="-145" dirty="0">
                <a:latin typeface="Arial"/>
                <a:cs typeface="Arial"/>
              </a:rPr>
              <a:t>var </a:t>
            </a:r>
            <a:r>
              <a:rPr b="1" spc="-140" dirty="0">
                <a:latin typeface="Arial"/>
                <a:cs typeface="Arial"/>
              </a:rPr>
              <a:t>a </a:t>
            </a:r>
            <a:r>
              <a:rPr b="1" spc="-195" dirty="0">
                <a:latin typeface="Arial"/>
                <a:cs typeface="Arial"/>
              </a:rPr>
              <a:t>= </a:t>
            </a:r>
            <a:r>
              <a:rPr b="1" spc="-105" dirty="0">
                <a:latin typeface="Arial"/>
                <a:cs typeface="Arial"/>
              </a:rPr>
              <a:t>{"artist": </a:t>
            </a:r>
            <a:r>
              <a:rPr b="1" spc="-114" dirty="0">
                <a:latin typeface="Arial"/>
                <a:cs typeface="Arial"/>
              </a:rPr>
              <a:t>{"name":"Manet","nationality":"France"}};  </a:t>
            </a:r>
            <a:r>
              <a:rPr b="1" spc="-100" dirty="0">
                <a:latin typeface="Arial"/>
                <a:cs typeface="Arial"/>
              </a:rPr>
              <a:t>alert(a.artist.name </a:t>
            </a:r>
            <a:r>
              <a:rPr b="1" spc="-195" dirty="0">
                <a:latin typeface="Arial"/>
                <a:cs typeface="Arial"/>
              </a:rPr>
              <a:t>+ </a:t>
            </a:r>
            <a:r>
              <a:rPr b="1" spc="-85" dirty="0">
                <a:latin typeface="Arial"/>
                <a:cs typeface="Arial"/>
              </a:rPr>
              <a:t>" " </a:t>
            </a:r>
            <a:r>
              <a:rPr b="1" spc="-195" dirty="0">
                <a:latin typeface="Arial"/>
                <a:cs typeface="Arial"/>
              </a:rPr>
              <a:t>+</a:t>
            </a:r>
            <a:r>
              <a:rPr b="1" spc="-30" dirty="0">
                <a:latin typeface="Arial"/>
                <a:cs typeface="Arial"/>
              </a:rPr>
              <a:t> </a:t>
            </a:r>
            <a:r>
              <a:rPr b="1" spc="-100" dirty="0">
                <a:latin typeface="Arial"/>
                <a:cs typeface="Arial"/>
              </a:rPr>
              <a:t>a.artist.nationality);</a:t>
            </a:r>
          </a:p>
          <a:p>
            <a:pPr marL="12700" marR="5080">
              <a:lnSpc>
                <a:spcPct val="100000"/>
              </a:lnSpc>
              <a:spcBef>
                <a:spcPts val="1295"/>
              </a:spcBef>
            </a:pPr>
            <a:r>
              <a:rPr spc="-100" dirty="0"/>
              <a:t>When </a:t>
            </a:r>
            <a:r>
              <a:rPr spc="-30" dirty="0"/>
              <a:t>the </a:t>
            </a:r>
            <a:r>
              <a:rPr spc="-325" dirty="0"/>
              <a:t>JSON </a:t>
            </a:r>
            <a:r>
              <a:rPr spc="-35" dirty="0"/>
              <a:t>information </a:t>
            </a:r>
            <a:r>
              <a:rPr spc="5" dirty="0"/>
              <a:t>will </a:t>
            </a:r>
            <a:r>
              <a:rPr spc="-105" dirty="0"/>
              <a:t>be </a:t>
            </a:r>
            <a:r>
              <a:rPr spc="-80" dirty="0"/>
              <a:t>contained </a:t>
            </a:r>
            <a:r>
              <a:rPr spc="-5" dirty="0"/>
              <a:t>within </a:t>
            </a:r>
            <a:r>
              <a:rPr spc="-175" dirty="0"/>
              <a:t>a </a:t>
            </a:r>
            <a:r>
              <a:rPr spc="-60" dirty="0"/>
              <a:t>string  </a:t>
            </a:r>
            <a:r>
              <a:rPr spc="-160" dirty="0"/>
              <a:t>(say </a:t>
            </a:r>
            <a:r>
              <a:rPr spc="-75" dirty="0"/>
              <a:t>when downloading) </a:t>
            </a:r>
            <a:r>
              <a:rPr spc="-35" dirty="0"/>
              <a:t>the </a:t>
            </a:r>
            <a:r>
              <a:rPr spc="-180" dirty="0"/>
              <a:t>JSON.parse() </a:t>
            </a:r>
            <a:r>
              <a:rPr spc="-40" dirty="0"/>
              <a:t>function </a:t>
            </a:r>
            <a:r>
              <a:rPr spc="-150" dirty="0"/>
              <a:t>can </a:t>
            </a:r>
            <a:r>
              <a:rPr spc="-105" dirty="0"/>
              <a:t>be </a:t>
            </a:r>
            <a:r>
              <a:rPr spc="-135" dirty="0"/>
              <a:t>used  </a:t>
            </a:r>
            <a:r>
              <a:rPr spc="10" dirty="0"/>
              <a:t>to </a:t>
            </a:r>
            <a:r>
              <a:rPr spc="-60" dirty="0"/>
              <a:t>transform </a:t>
            </a:r>
            <a:r>
              <a:rPr spc="-30" dirty="0"/>
              <a:t>the </a:t>
            </a:r>
            <a:r>
              <a:rPr spc="-60" dirty="0"/>
              <a:t>string </a:t>
            </a:r>
            <a:r>
              <a:rPr spc="-75" dirty="0"/>
              <a:t>containing </a:t>
            </a:r>
            <a:r>
              <a:rPr spc="-15" dirty="0"/>
              <a:t>into</a:t>
            </a:r>
            <a:r>
              <a:rPr spc="-335" dirty="0"/>
              <a:t> </a:t>
            </a:r>
            <a:r>
              <a:rPr spc="-175" dirty="0"/>
              <a:t>a </a:t>
            </a:r>
            <a:r>
              <a:rPr spc="-150" dirty="0"/>
              <a:t>JavaScript </a:t>
            </a:r>
            <a:r>
              <a:rPr spc="-55" dirty="0"/>
              <a:t>object</a:t>
            </a:r>
          </a:p>
        </p:txBody>
      </p:sp>
      <p:sp>
        <p:nvSpPr>
          <p:cNvPr id="3" name="object 3"/>
          <p:cNvSpPr txBox="1"/>
          <p:nvPr/>
        </p:nvSpPr>
        <p:spPr>
          <a:xfrm>
            <a:off x="993450" y="842513"/>
            <a:ext cx="2898140" cy="254000"/>
          </a:xfrm>
          <a:prstGeom prst="rect">
            <a:avLst/>
          </a:prstGeom>
        </p:spPr>
        <p:txBody>
          <a:bodyPr vert="horz" wrap="square" lIns="0" tIns="12700" rIns="0" bIns="0" rtlCol="0">
            <a:spAutoFit/>
          </a:bodyPr>
          <a:lstStyle/>
          <a:p>
            <a:pPr marL="12700">
              <a:lnSpc>
                <a:spcPct val="100000"/>
              </a:lnSpc>
              <a:spcBef>
                <a:spcPts val="100"/>
              </a:spcBef>
            </a:pPr>
            <a:r>
              <a:rPr sz="1500" spc="45" dirty="0">
                <a:latin typeface="Georgia"/>
                <a:cs typeface="Georgia"/>
              </a:rPr>
              <a:t>Creating </a:t>
            </a:r>
            <a:r>
              <a:rPr sz="1500" spc="-90" dirty="0">
                <a:latin typeface="Georgia"/>
                <a:cs typeface="Georgia"/>
              </a:rPr>
              <a:t>JSON </a:t>
            </a:r>
            <a:r>
              <a:rPr sz="1500" spc="-20" dirty="0">
                <a:latin typeface="Georgia"/>
                <a:cs typeface="Georgia"/>
              </a:rPr>
              <a:t>JavaScript</a:t>
            </a:r>
            <a:r>
              <a:rPr sz="1500" spc="70" dirty="0">
                <a:latin typeface="Georgia"/>
                <a:cs typeface="Georgia"/>
              </a:rPr>
              <a:t> </a:t>
            </a:r>
            <a:r>
              <a:rPr sz="1500" spc="55" dirty="0">
                <a:latin typeface="Georgia"/>
                <a:cs typeface="Georgia"/>
              </a:rPr>
              <a:t>objects</a:t>
            </a:r>
            <a:endParaRPr sz="1500">
              <a:latin typeface="Georgia"/>
              <a:cs typeface="Georgi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5504815" cy="696595"/>
          </a:xfrm>
          <a:prstGeom prst="rect">
            <a:avLst/>
          </a:prstGeom>
        </p:spPr>
        <p:txBody>
          <a:bodyPr vert="horz" wrap="square" lIns="0" tIns="13335" rIns="0" bIns="0" rtlCol="0">
            <a:spAutoFit/>
          </a:bodyPr>
          <a:lstStyle/>
          <a:p>
            <a:pPr marL="12700">
              <a:lnSpc>
                <a:spcPct val="100000"/>
              </a:lnSpc>
              <a:spcBef>
                <a:spcPts val="105"/>
              </a:spcBef>
            </a:pPr>
            <a:r>
              <a:rPr spc="-265" dirty="0">
                <a:latin typeface="Times New Roman" pitchFamily="18" charset="0"/>
                <a:cs typeface="Times New Roman" pitchFamily="18" charset="0"/>
              </a:rPr>
              <a:t>Using </a:t>
            </a:r>
            <a:r>
              <a:rPr spc="-640" dirty="0">
                <a:latin typeface="Times New Roman" pitchFamily="18" charset="0"/>
                <a:cs typeface="Times New Roman" pitchFamily="18" charset="0"/>
              </a:rPr>
              <a:t>JSON </a:t>
            </a:r>
            <a:r>
              <a:rPr spc="-50" dirty="0">
                <a:latin typeface="Times New Roman" pitchFamily="18" charset="0"/>
                <a:cs typeface="Times New Roman" pitchFamily="18" charset="0"/>
              </a:rPr>
              <a:t>in</a:t>
            </a:r>
            <a:r>
              <a:rPr spc="-400" dirty="0">
                <a:latin typeface="Times New Roman" pitchFamily="18" charset="0"/>
                <a:cs typeface="Times New Roman" pitchFamily="18" charset="0"/>
              </a:rPr>
              <a:t> </a:t>
            </a:r>
            <a:r>
              <a:rPr spc="-290" dirty="0">
                <a:latin typeface="Times New Roman" pitchFamily="18" charset="0"/>
                <a:cs typeface="Times New Roman" pitchFamily="18" charset="0"/>
              </a:rPr>
              <a:t>JavaScript</a:t>
            </a:r>
          </a:p>
        </p:txBody>
      </p:sp>
      <p:sp>
        <p:nvSpPr>
          <p:cNvPr id="3" name="object 3"/>
          <p:cNvSpPr txBox="1"/>
          <p:nvPr/>
        </p:nvSpPr>
        <p:spPr>
          <a:xfrm>
            <a:off x="993450" y="842513"/>
            <a:ext cx="3922395" cy="254000"/>
          </a:xfrm>
          <a:prstGeom prst="rect">
            <a:avLst/>
          </a:prstGeom>
        </p:spPr>
        <p:txBody>
          <a:bodyPr vert="horz" wrap="square" lIns="0" tIns="12700" rIns="0" bIns="0" rtlCol="0">
            <a:spAutoFit/>
          </a:bodyPr>
          <a:lstStyle/>
          <a:p>
            <a:pPr marL="12700">
              <a:lnSpc>
                <a:spcPct val="100000"/>
              </a:lnSpc>
              <a:spcBef>
                <a:spcPts val="100"/>
              </a:spcBef>
            </a:pPr>
            <a:r>
              <a:rPr sz="1500" spc="40" dirty="0">
                <a:latin typeface="Georgia"/>
                <a:cs typeface="Georgia"/>
              </a:rPr>
              <a:t>Convert </a:t>
            </a:r>
            <a:r>
              <a:rPr sz="1500" spc="20" dirty="0">
                <a:latin typeface="Georgia"/>
                <a:cs typeface="Georgia"/>
              </a:rPr>
              <a:t>string </a:t>
            </a:r>
            <a:r>
              <a:rPr sz="1500" spc="-10" dirty="0">
                <a:latin typeface="Georgia"/>
                <a:cs typeface="Georgia"/>
              </a:rPr>
              <a:t>to </a:t>
            </a:r>
            <a:r>
              <a:rPr sz="1500" spc="-90" dirty="0">
                <a:latin typeface="Georgia"/>
                <a:cs typeface="Georgia"/>
              </a:rPr>
              <a:t>JSON </a:t>
            </a:r>
            <a:r>
              <a:rPr sz="1500" spc="55" dirty="0">
                <a:latin typeface="Georgia"/>
                <a:cs typeface="Georgia"/>
              </a:rPr>
              <a:t>object </a:t>
            </a:r>
            <a:r>
              <a:rPr sz="1500" spc="25" dirty="0">
                <a:latin typeface="Georgia"/>
                <a:cs typeface="Georgia"/>
              </a:rPr>
              <a:t>and </a:t>
            </a:r>
            <a:r>
              <a:rPr sz="1500" spc="70" dirty="0">
                <a:latin typeface="Georgia"/>
                <a:cs typeface="Georgia"/>
              </a:rPr>
              <a:t>vice</a:t>
            </a:r>
            <a:r>
              <a:rPr sz="1500" spc="-204" dirty="0">
                <a:latin typeface="Georgia"/>
                <a:cs typeface="Georgia"/>
              </a:rPr>
              <a:t> </a:t>
            </a:r>
            <a:r>
              <a:rPr sz="1500" spc="50" dirty="0">
                <a:latin typeface="Georgia"/>
                <a:cs typeface="Georgia"/>
              </a:rPr>
              <a:t>versa</a:t>
            </a:r>
            <a:endParaRPr sz="1500">
              <a:latin typeface="Georgia"/>
              <a:cs typeface="Georgia"/>
            </a:endParaRPr>
          </a:p>
        </p:txBody>
      </p:sp>
      <p:sp>
        <p:nvSpPr>
          <p:cNvPr id="4" name="object 4"/>
          <p:cNvSpPr txBox="1"/>
          <p:nvPr/>
        </p:nvSpPr>
        <p:spPr>
          <a:xfrm>
            <a:off x="993450" y="1662756"/>
            <a:ext cx="7118984" cy="2915285"/>
          </a:xfrm>
          <a:prstGeom prst="rect">
            <a:avLst/>
          </a:prstGeom>
        </p:spPr>
        <p:txBody>
          <a:bodyPr vert="horz" wrap="square" lIns="0" tIns="12065" rIns="0" bIns="0" rtlCol="0">
            <a:spAutoFit/>
          </a:bodyPr>
          <a:lstStyle/>
          <a:p>
            <a:pPr marL="12700">
              <a:lnSpc>
                <a:spcPct val="100000"/>
              </a:lnSpc>
              <a:spcBef>
                <a:spcPts val="95"/>
              </a:spcBef>
            </a:pPr>
            <a:r>
              <a:rPr sz="2200" spc="-95" dirty="0">
                <a:latin typeface="Arial"/>
                <a:cs typeface="Arial"/>
              </a:rPr>
              <a:t>var </a:t>
            </a:r>
            <a:r>
              <a:rPr sz="2200" spc="-25" dirty="0">
                <a:latin typeface="Arial"/>
                <a:cs typeface="Arial"/>
              </a:rPr>
              <a:t>text </a:t>
            </a:r>
            <a:r>
              <a:rPr sz="2200" spc="-190" dirty="0">
                <a:latin typeface="Arial"/>
                <a:cs typeface="Arial"/>
              </a:rPr>
              <a:t>= </a:t>
            </a:r>
            <a:r>
              <a:rPr sz="2200" dirty="0">
                <a:latin typeface="Arial"/>
                <a:cs typeface="Arial"/>
              </a:rPr>
              <a:t>'{"artist":</a:t>
            </a:r>
            <a:r>
              <a:rPr sz="2200" spc="-125" dirty="0">
                <a:latin typeface="Arial"/>
                <a:cs typeface="Arial"/>
              </a:rPr>
              <a:t> </a:t>
            </a:r>
            <a:r>
              <a:rPr sz="2200" spc="-35" dirty="0">
                <a:latin typeface="Arial"/>
                <a:cs typeface="Arial"/>
              </a:rPr>
              <a:t>{"name":"Manet","nationality":"France"}}';</a:t>
            </a:r>
            <a:endParaRPr sz="2200">
              <a:latin typeface="Arial"/>
              <a:cs typeface="Arial"/>
            </a:endParaRPr>
          </a:p>
          <a:p>
            <a:pPr marL="12700" marR="4254500" indent="-635">
              <a:lnSpc>
                <a:spcPts val="4370"/>
              </a:lnSpc>
              <a:spcBef>
                <a:spcPts val="434"/>
              </a:spcBef>
            </a:pPr>
            <a:r>
              <a:rPr sz="2200" spc="-95" dirty="0">
                <a:latin typeface="Arial"/>
                <a:cs typeface="Arial"/>
              </a:rPr>
              <a:t>var </a:t>
            </a:r>
            <a:r>
              <a:rPr sz="2200" spc="-175" dirty="0">
                <a:latin typeface="Arial"/>
                <a:cs typeface="Arial"/>
              </a:rPr>
              <a:t>a </a:t>
            </a:r>
            <a:r>
              <a:rPr sz="2200" spc="-195" dirty="0">
                <a:latin typeface="Arial"/>
                <a:cs typeface="Arial"/>
              </a:rPr>
              <a:t>= </a:t>
            </a:r>
            <a:r>
              <a:rPr sz="2200" b="1" spc="-150" dirty="0">
                <a:solidFill>
                  <a:srgbClr val="C0504D"/>
                </a:solidFill>
                <a:latin typeface="Arial"/>
                <a:cs typeface="Arial"/>
              </a:rPr>
              <a:t>JSON.parse</a:t>
            </a:r>
            <a:r>
              <a:rPr sz="2200" spc="-150" dirty="0">
                <a:latin typeface="Arial"/>
                <a:cs typeface="Arial"/>
              </a:rPr>
              <a:t>(text);  </a:t>
            </a:r>
            <a:r>
              <a:rPr sz="2200" spc="-45" dirty="0">
                <a:latin typeface="Arial"/>
                <a:cs typeface="Arial"/>
              </a:rPr>
              <a:t>alert(a.artist.nationality);</a:t>
            </a:r>
            <a:endParaRPr sz="2200">
              <a:latin typeface="Arial"/>
              <a:cs typeface="Arial"/>
            </a:endParaRPr>
          </a:p>
          <a:p>
            <a:pPr marL="12700" marR="126364">
              <a:lnSpc>
                <a:spcPct val="100000"/>
              </a:lnSpc>
              <a:spcBef>
                <a:spcPts val="1295"/>
              </a:spcBef>
            </a:pPr>
            <a:r>
              <a:rPr sz="2200" spc="-150" dirty="0">
                <a:latin typeface="Arial"/>
                <a:cs typeface="Arial"/>
              </a:rPr>
              <a:t>JavaScript </a:t>
            </a:r>
            <a:r>
              <a:rPr sz="2200" spc="-114" dirty="0">
                <a:latin typeface="Arial"/>
                <a:cs typeface="Arial"/>
              </a:rPr>
              <a:t>also </a:t>
            </a:r>
            <a:r>
              <a:rPr sz="2200" spc="-90" dirty="0">
                <a:latin typeface="Arial"/>
                <a:cs typeface="Arial"/>
              </a:rPr>
              <a:t>provides </a:t>
            </a:r>
            <a:r>
              <a:rPr sz="2200" spc="-175" dirty="0">
                <a:latin typeface="Arial"/>
                <a:cs typeface="Arial"/>
              </a:rPr>
              <a:t>a </a:t>
            </a:r>
            <a:r>
              <a:rPr sz="2200" spc="-114" dirty="0">
                <a:latin typeface="Arial"/>
                <a:cs typeface="Arial"/>
              </a:rPr>
              <a:t>mechanism </a:t>
            </a:r>
            <a:r>
              <a:rPr sz="2200" spc="10" dirty="0">
                <a:latin typeface="Arial"/>
                <a:cs typeface="Arial"/>
              </a:rPr>
              <a:t>to </a:t>
            </a:r>
            <a:r>
              <a:rPr sz="2200" spc="-70" dirty="0">
                <a:latin typeface="Arial"/>
                <a:cs typeface="Arial"/>
              </a:rPr>
              <a:t>translate </a:t>
            </a:r>
            <a:r>
              <a:rPr sz="2200" spc="-175" dirty="0">
                <a:latin typeface="Arial"/>
                <a:cs typeface="Arial"/>
              </a:rPr>
              <a:t>a </a:t>
            </a:r>
            <a:r>
              <a:rPr sz="2200" spc="-150" dirty="0">
                <a:latin typeface="Arial"/>
                <a:cs typeface="Arial"/>
              </a:rPr>
              <a:t>JavaScript  </a:t>
            </a:r>
            <a:r>
              <a:rPr sz="2200" spc="-50" dirty="0">
                <a:latin typeface="Arial"/>
                <a:cs typeface="Arial"/>
              </a:rPr>
              <a:t>object </a:t>
            </a:r>
            <a:r>
              <a:rPr sz="2200" spc="-15" dirty="0">
                <a:latin typeface="Arial"/>
                <a:cs typeface="Arial"/>
              </a:rPr>
              <a:t>into </a:t>
            </a:r>
            <a:r>
              <a:rPr sz="2200" spc="-175" dirty="0">
                <a:latin typeface="Arial"/>
                <a:cs typeface="Arial"/>
              </a:rPr>
              <a:t>a </a:t>
            </a:r>
            <a:r>
              <a:rPr sz="2200" spc="-325" dirty="0">
                <a:latin typeface="Arial"/>
                <a:cs typeface="Arial"/>
              </a:rPr>
              <a:t>JSON</a:t>
            </a:r>
            <a:r>
              <a:rPr sz="2200" spc="-180" dirty="0">
                <a:latin typeface="Arial"/>
                <a:cs typeface="Arial"/>
              </a:rPr>
              <a:t> </a:t>
            </a:r>
            <a:r>
              <a:rPr sz="2200" spc="-60" dirty="0">
                <a:latin typeface="Arial"/>
                <a:cs typeface="Arial"/>
              </a:rPr>
              <a:t>string:</a:t>
            </a:r>
            <a:endParaRPr sz="2200">
              <a:latin typeface="Arial"/>
              <a:cs typeface="Arial"/>
            </a:endParaRPr>
          </a:p>
          <a:p>
            <a:pPr marL="12700">
              <a:lnSpc>
                <a:spcPct val="100000"/>
              </a:lnSpc>
              <a:spcBef>
                <a:spcPts val="1725"/>
              </a:spcBef>
            </a:pPr>
            <a:r>
              <a:rPr sz="2200" b="1" spc="-145" dirty="0">
                <a:latin typeface="Arial"/>
                <a:cs typeface="Arial"/>
              </a:rPr>
              <a:t>var </a:t>
            </a:r>
            <a:r>
              <a:rPr sz="2200" b="1" spc="-90" dirty="0">
                <a:latin typeface="Arial"/>
                <a:cs typeface="Arial"/>
              </a:rPr>
              <a:t>text </a:t>
            </a:r>
            <a:r>
              <a:rPr sz="2200" b="1" spc="-195" dirty="0">
                <a:latin typeface="Arial"/>
                <a:cs typeface="Arial"/>
              </a:rPr>
              <a:t>=</a:t>
            </a:r>
            <a:r>
              <a:rPr sz="2200" b="1" spc="-70" dirty="0">
                <a:latin typeface="Arial"/>
                <a:cs typeface="Arial"/>
              </a:rPr>
              <a:t> </a:t>
            </a:r>
            <a:r>
              <a:rPr sz="2200" b="1" spc="-150" dirty="0">
                <a:solidFill>
                  <a:srgbClr val="CE2932"/>
                </a:solidFill>
                <a:latin typeface="Arial"/>
                <a:cs typeface="Arial"/>
              </a:rPr>
              <a:t>JSON.stringify</a:t>
            </a:r>
            <a:r>
              <a:rPr sz="2200" b="1" spc="-150" dirty="0">
                <a:latin typeface="Arial"/>
                <a:cs typeface="Arial"/>
              </a:rPr>
              <a:t>(artist);</a:t>
            </a:r>
            <a:endParaRPr sz="2200">
              <a:latin typeface="Arial"/>
              <a:cs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209550"/>
            <a:ext cx="4184650" cy="696595"/>
          </a:xfrm>
          <a:prstGeom prst="rect">
            <a:avLst/>
          </a:prstGeom>
        </p:spPr>
        <p:txBody>
          <a:bodyPr vert="horz" wrap="square" lIns="0" tIns="13335" rIns="0" bIns="0" rtlCol="0">
            <a:spAutoFit/>
          </a:bodyPr>
          <a:lstStyle/>
          <a:p>
            <a:pPr marL="12700">
              <a:lnSpc>
                <a:spcPct val="100000"/>
              </a:lnSpc>
              <a:spcBef>
                <a:spcPts val="105"/>
              </a:spcBef>
            </a:pPr>
            <a:r>
              <a:rPr spc="-265" dirty="0">
                <a:latin typeface="Times New Roman" pitchFamily="18" charset="0"/>
                <a:cs typeface="Times New Roman" pitchFamily="18" charset="0"/>
              </a:rPr>
              <a:t>Using </a:t>
            </a:r>
            <a:r>
              <a:rPr spc="-640" dirty="0">
                <a:latin typeface="Times New Roman" pitchFamily="18" charset="0"/>
                <a:cs typeface="Times New Roman" pitchFamily="18" charset="0"/>
              </a:rPr>
              <a:t>JSON </a:t>
            </a:r>
            <a:r>
              <a:rPr spc="-50" dirty="0">
                <a:latin typeface="Times New Roman" pitchFamily="18" charset="0"/>
                <a:cs typeface="Times New Roman" pitchFamily="18" charset="0"/>
              </a:rPr>
              <a:t>in</a:t>
            </a:r>
            <a:r>
              <a:rPr spc="-434" dirty="0">
                <a:latin typeface="Times New Roman" pitchFamily="18" charset="0"/>
                <a:cs typeface="Times New Roman" pitchFamily="18" charset="0"/>
              </a:rPr>
              <a:t> </a:t>
            </a:r>
            <a:r>
              <a:rPr spc="-585" dirty="0">
                <a:latin typeface="Times New Roman" pitchFamily="18" charset="0"/>
                <a:cs typeface="Times New Roman" pitchFamily="18" charset="0"/>
              </a:rPr>
              <a:t>PHP</a:t>
            </a:r>
          </a:p>
        </p:txBody>
      </p:sp>
      <p:sp>
        <p:nvSpPr>
          <p:cNvPr id="3" name="object 3"/>
          <p:cNvSpPr txBox="1"/>
          <p:nvPr/>
        </p:nvSpPr>
        <p:spPr>
          <a:xfrm>
            <a:off x="993450" y="842513"/>
            <a:ext cx="1681480" cy="254000"/>
          </a:xfrm>
          <a:prstGeom prst="rect">
            <a:avLst/>
          </a:prstGeom>
        </p:spPr>
        <p:txBody>
          <a:bodyPr vert="horz" wrap="square" lIns="0" tIns="12700" rIns="0" bIns="0" rtlCol="0">
            <a:spAutoFit/>
          </a:bodyPr>
          <a:lstStyle/>
          <a:p>
            <a:pPr marL="12700">
              <a:lnSpc>
                <a:spcPct val="100000"/>
              </a:lnSpc>
              <a:spcBef>
                <a:spcPts val="100"/>
              </a:spcBef>
            </a:pPr>
            <a:r>
              <a:rPr sz="1500" spc="-90" dirty="0">
                <a:latin typeface="Georgia"/>
                <a:cs typeface="Georgia"/>
              </a:rPr>
              <a:t>JSON </a:t>
            </a:r>
            <a:r>
              <a:rPr sz="1500" spc="10" dirty="0">
                <a:latin typeface="Georgia"/>
                <a:cs typeface="Georgia"/>
              </a:rPr>
              <a:t>on </a:t>
            </a:r>
            <a:r>
              <a:rPr sz="1500" spc="15" dirty="0">
                <a:latin typeface="Georgia"/>
                <a:cs typeface="Georgia"/>
              </a:rPr>
              <a:t>the</a:t>
            </a:r>
            <a:r>
              <a:rPr sz="1500" spc="70" dirty="0">
                <a:latin typeface="Georgia"/>
                <a:cs typeface="Georgia"/>
              </a:rPr>
              <a:t> </a:t>
            </a:r>
            <a:r>
              <a:rPr sz="1500" spc="60" dirty="0">
                <a:latin typeface="Georgia"/>
                <a:cs typeface="Georgia"/>
              </a:rPr>
              <a:t>server</a:t>
            </a:r>
            <a:endParaRPr sz="1500">
              <a:latin typeface="Georgia"/>
              <a:cs typeface="Georgia"/>
            </a:endParaRPr>
          </a:p>
        </p:txBody>
      </p:sp>
      <p:sp>
        <p:nvSpPr>
          <p:cNvPr id="4" name="object 4"/>
          <p:cNvSpPr txBox="1"/>
          <p:nvPr/>
        </p:nvSpPr>
        <p:spPr>
          <a:xfrm>
            <a:off x="993450" y="1662756"/>
            <a:ext cx="5698490" cy="695960"/>
          </a:xfrm>
          <a:prstGeom prst="rect">
            <a:avLst/>
          </a:prstGeom>
        </p:spPr>
        <p:txBody>
          <a:bodyPr vert="horz" wrap="square" lIns="0" tIns="12065" rIns="0" bIns="0" rtlCol="0">
            <a:spAutoFit/>
          </a:bodyPr>
          <a:lstStyle/>
          <a:p>
            <a:pPr marL="12700">
              <a:lnSpc>
                <a:spcPct val="100000"/>
              </a:lnSpc>
              <a:spcBef>
                <a:spcPts val="95"/>
              </a:spcBef>
            </a:pPr>
            <a:r>
              <a:rPr sz="2200" spc="-95" dirty="0">
                <a:latin typeface="Arial"/>
                <a:cs typeface="Arial"/>
              </a:rPr>
              <a:t>Converting </a:t>
            </a:r>
            <a:r>
              <a:rPr sz="2200" spc="-175" dirty="0">
                <a:latin typeface="Arial"/>
                <a:cs typeface="Arial"/>
              </a:rPr>
              <a:t>a </a:t>
            </a:r>
            <a:r>
              <a:rPr sz="2200" spc="-325" dirty="0">
                <a:latin typeface="Arial"/>
                <a:cs typeface="Arial"/>
              </a:rPr>
              <a:t>JSON </a:t>
            </a:r>
            <a:r>
              <a:rPr sz="2200" spc="-60" dirty="0">
                <a:latin typeface="Arial"/>
                <a:cs typeface="Arial"/>
              </a:rPr>
              <a:t>string </a:t>
            </a:r>
            <a:r>
              <a:rPr sz="2200" spc="-15" dirty="0">
                <a:latin typeface="Arial"/>
                <a:cs typeface="Arial"/>
              </a:rPr>
              <a:t>into </a:t>
            </a:r>
            <a:r>
              <a:rPr sz="2200" spc="-175" dirty="0">
                <a:latin typeface="Arial"/>
                <a:cs typeface="Arial"/>
              </a:rPr>
              <a:t>a </a:t>
            </a:r>
            <a:r>
              <a:rPr sz="2200" spc="-295" dirty="0">
                <a:latin typeface="Arial"/>
                <a:cs typeface="Arial"/>
              </a:rPr>
              <a:t>PHP </a:t>
            </a:r>
            <a:r>
              <a:rPr sz="2200" spc="-50" dirty="0">
                <a:latin typeface="Arial"/>
                <a:cs typeface="Arial"/>
              </a:rPr>
              <a:t>object </a:t>
            </a:r>
            <a:r>
              <a:rPr sz="2200" spc="-114" dirty="0">
                <a:latin typeface="Arial"/>
                <a:cs typeface="Arial"/>
              </a:rPr>
              <a:t>is</a:t>
            </a:r>
            <a:r>
              <a:rPr sz="2200" spc="-440" dirty="0">
                <a:latin typeface="Arial"/>
                <a:cs typeface="Arial"/>
              </a:rPr>
              <a:t> </a:t>
            </a:r>
            <a:r>
              <a:rPr sz="2200" spc="-40" dirty="0">
                <a:latin typeface="Arial"/>
                <a:cs typeface="Arial"/>
              </a:rPr>
              <a:t>quite</a:t>
            </a:r>
            <a:endParaRPr sz="2200">
              <a:latin typeface="Arial"/>
              <a:cs typeface="Arial"/>
            </a:endParaRPr>
          </a:p>
          <a:p>
            <a:pPr marL="12700">
              <a:lnSpc>
                <a:spcPct val="100000"/>
              </a:lnSpc>
            </a:pPr>
            <a:r>
              <a:rPr sz="2200" spc="-50" dirty="0">
                <a:latin typeface="Arial"/>
                <a:cs typeface="Arial"/>
              </a:rPr>
              <a:t>straightforward:</a:t>
            </a:r>
            <a:endParaRPr sz="2200">
              <a:latin typeface="Arial"/>
              <a:cs typeface="Arial"/>
            </a:endParaRPr>
          </a:p>
        </p:txBody>
      </p:sp>
      <p:sp>
        <p:nvSpPr>
          <p:cNvPr id="5" name="object 5"/>
          <p:cNvSpPr txBox="1"/>
          <p:nvPr/>
        </p:nvSpPr>
        <p:spPr>
          <a:xfrm>
            <a:off x="993450" y="5327391"/>
            <a:ext cx="7125334" cy="695960"/>
          </a:xfrm>
          <a:prstGeom prst="rect">
            <a:avLst/>
          </a:prstGeom>
        </p:spPr>
        <p:txBody>
          <a:bodyPr vert="horz" wrap="square" lIns="0" tIns="12065" rIns="0" bIns="0" rtlCol="0">
            <a:spAutoFit/>
          </a:bodyPr>
          <a:lstStyle/>
          <a:p>
            <a:pPr marL="12700" marR="5080">
              <a:lnSpc>
                <a:spcPct val="100000"/>
              </a:lnSpc>
              <a:spcBef>
                <a:spcPts val="95"/>
              </a:spcBef>
            </a:pPr>
            <a:r>
              <a:rPr sz="2200" spc="-70" dirty="0">
                <a:latin typeface="Arial"/>
                <a:cs typeface="Arial"/>
              </a:rPr>
              <a:t>Notice </a:t>
            </a:r>
            <a:r>
              <a:rPr sz="2200" spc="-5" dirty="0">
                <a:latin typeface="Arial"/>
                <a:cs typeface="Arial"/>
              </a:rPr>
              <a:t>that </a:t>
            </a:r>
            <a:r>
              <a:rPr sz="2200" spc="-30" dirty="0">
                <a:latin typeface="Arial"/>
                <a:cs typeface="Arial"/>
              </a:rPr>
              <a:t>the </a:t>
            </a:r>
            <a:r>
              <a:rPr sz="2200" spc="-105" dirty="0">
                <a:latin typeface="Arial"/>
                <a:cs typeface="Arial"/>
              </a:rPr>
              <a:t>json_decode() </a:t>
            </a:r>
            <a:r>
              <a:rPr sz="2200" spc="-40" dirty="0">
                <a:latin typeface="Arial"/>
                <a:cs typeface="Arial"/>
              </a:rPr>
              <a:t>function </a:t>
            </a:r>
            <a:r>
              <a:rPr sz="2200" spc="-150" dirty="0">
                <a:latin typeface="Arial"/>
                <a:cs typeface="Arial"/>
              </a:rPr>
              <a:t>can </a:t>
            </a:r>
            <a:r>
              <a:rPr sz="2200" spc="-20" dirty="0">
                <a:latin typeface="Arial"/>
                <a:cs typeface="Arial"/>
              </a:rPr>
              <a:t>return </a:t>
            </a:r>
            <a:r>
              <a:rPr sz="2200" spc="-30" dirty="0">
                <a:latin typeface="Arial"/>
                <a:cs typeface="Arial"/>
              </a:rPr>
              <a:t>either</a:t>
            </a:r>
            <a:r>
              <a:rPr sz="2200" spc="-345" dirty="0">
                <a:latin typeface="Arial"/>
                <a:cs typeface="Arial"/>
              </a:rPr>
              <a:t> </a:t>
            </a:r>
            <a:r>
              <a:rPr sz="2200" spc="-175" dirty="0">
                <a:latin typeface="Arial"/>
                <a:cs typeface="Arial"/>
              </a:rPr>
              <a:t>a </a:t>
            </a:r>
            <a:r>
              <a:rPr sz="2200" spc="-300" dirty="0">
                <a:latin typeface="Arial"/>
                <a:cs typeface="Arial"/>
              </a:rPr>
              <a:t>PHP  </a:t>
            </a:r>
            <a:r>
              <a:rPr sz="2200" spc="-50" dirty="0">
                <a:latin typeface="Arial"/>
                <a:cs typeface="Arial"/>
              </a:rPr>
              <a:t>object </a:t>
            </a:r>
            <a:r>
              <a:rPr sz="2200" spc="-20" dirty="0">
                <a:latin typeface="Arial"/>
                <a:cs typeface="Arial"/>
              </a:rPr>
              <a:t>or </a:t>
            </a:r>
            <a:r>
              <a:rPr sz="2200" spc="-125" dirty="0">
                <a:latin typeface="Arial"/>
                <a:cs typeface="Arial"/>
              </a:rPr>
              <a:t>an </a:t>
            </a:r>
            <a:r>
              <a:rPr sz="2200" spc="-110" dirty="0">
                <a:latin typeface="Arial"/>
                <a:cs typeface="Arial"/>
              </a:rPr>
              <a:t>associative</a:t>
            </a:r>
            <a:r>
              <a:rPr sz="2200" spc="-270" dirty="0">
                <a:latin typeface="Arial"/>
                <a:cs typeface="Arial"/>
              </a:rPr>
              <a:t> </a:t>
            </a:r>
            <a:r>
              <a:rPr sz="2200" spc="-114" dirty="0">
                <a:latin typeface="Arial"/>
                <a:cs typeface="Arial"/>
              </a:rPr>
              <a:t>array.</a:t>
            </a:r>
            <a:endParaRPr sz="2200">
              <a:latin typeface="Arial"/>
              <a:cs typeface="Arial"/>
            </a:endParaRPr>
          </a:p>
        </p:txBody>
      </p:sp>
      <p:sp>
        <p:nvSpPr>
          <p:cNvPr id="6" name="object 6"/>
          <p:cNvSpPr/>
          <p:nvPr/>
        </p:nvSpPr>
        <p:spPr>
          <a:xfrm>
            <a:off x="1026863" y="2683524"/>
            <a:ext cx="6699403" cy="219448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4184650" cy="696595"/>
          </a:xfrm>
          <a:prstGeom prst="rect">
            <a:avLst/>
          </a:prstGeom>
        </p:spPr>
        <p:txBody>
          <a:bodyPr vert="horz" wrap="square" lIns="0" tIns="13335" rIns="0" bIns="0" rtlCol="0">
            <a:spAutoFit/>
          </a:bodyPr>
          <a:lstStyle/>
          <a:p>
            <a:pPr marL="12700">
              <a:lnSpc>
                <a:spcPct val="100000"/>
              </a:lnSpc>
              <a:spcBef>
                <a:spcPts val="105"/>
              </a:spcBef>
            </a:pPr>
            <a:r>
              <a:rPr spc="-265" dirty="0">
                <a:latin typeface="Times New Roman" pitchFamily="18" charset="0"/>
                <a:cs typeface="Times New Roman" pitchFamily="18" charset="0"/>
              </a:rPr>
              <a:t>Using </a:t>
            </a:r>
            <a:r>
              <a:rPr spc="-640" dirty="0">
                <a:latin typeface="Times New Roman" pitchFamily="18" charset="0"/>
                <a:cs typeface="Times New Roman" pitchFamily="18" charset="0"/>
              </a:rPr>
              <a:t>JSON </a:t>
            </a:r>
            <a:r>
              <a:rPr spc="-50" dirty="0">
                <a:latin typeface="Times New Roman" pitchFamily="18" charset="0"/>
                <a:cs typeface="Times New Roman" pitchFamily="18" charset="0"/>
              </a:rPr>
              <a:t>in</a:t>
            </a:r>
            <a:r>
              <a:rPr spc="-434" dirty="0">
                <a:latin typeface="Times New Roman" pitchFamily="18" charset="0"/>
                <a:cs typeface="Times New Roman" pitchFamily="18" charset="0"/>
              </a:rPr>
              <a:t> </a:t>
            </a:r>
            <a:r>
              <a:rPr spc="-585" dirty="0">
                <a:latin typeface="Times New Roman" pitchFamily="18" charset="0"/>
                <a:cs typeface="Times New Roman" pitchFamily="18" charset="0"/>
              </a:rPr>
              <a:t>PHP</a:t>
            </a:r>
          </a:p>
        </p:txBody>
      </p:sp>
      <p:sp>
        <p:nvSpPr>
          <p:cNvPr id="3" name="object 3"/>
          <p:cNvSpPr txBox="1"/>
          <p:nvPr/>
        </p:nvSpPr>
        <p:spPr>
          <a:xfrm>
            <a:off x="993450" y="842513"/>
            <a:ext cx="1518920" cy="254000"/>
          </a:xfrm>
          <a:prstGeom prst="rect">
            <a:avLst/>
          </a:prstGeom>
        </p:spPr>
        <p:txBody>
          <a:bodyPr vert="horz" wrap="square" lIns="0" tIns="12700" rIns="0" bIns="0" rtlCol="0">
            <a:spAutoFit/>
          </a:bodyPr>
          <a:lstStyle/>
          <a:p>
            <a:pPr marL="12700">
              <a:lnSpc>
                <a:spcPct val="100000"/>
              </a:lnSpc>
              <a:spcBef>
                <a:spcPts val="100"/>
              </a:spcBef>
            </a:pPr>
            <a:r>
              <a:rPr sz="1500" spc="80" dirty="0">
                <a:latin typeface="Georgia"/>
                <a:cs typeface="Georgia"/>
              </a:rPr>
              <a:t>Go </a:t>
            </a:r>
            <a:r>
              <a:rPr sz="1500" spc="15" dirty="0">
                <a:latin typeface="Georgia"/>
                <a:cs typeface="Georgia"/>
              </a:rPr>
              <a:t>the </a:t>
            </a:r>
            <a:r>
              <a:rPr sz="1500" spc="20" dirty="0">
                <a:latin typeface="Georgia"/>
                <a:cs typeface="Georgia"/>
              </a:rPr>
              <a:t>other</a:t>
            </a:r>
            <a:r>
              <a:rPr sz="1500" spc="-140" dirty="0">
                <a:latin typeface="Georgia"/>
                <a:cs typeface="Georgia"/>
              </a:rPr>
              <a:t> </a:t>
            </a:r>
            <a:r>
              <a:rPr sz="1500" spc="45" dirty="0">
                <a:latin typeface="Georgia"/>
                <a:cs typeface="Georgia"/>
              </a:rPr>
              <a:t>way</a:t>
            </a:r>
            <a:endParaRPr sz="1500">
              <a:latin typeface="Georgia"/>
              <a:cs typeface="Georgia"/>
            </a:endParaRPr>
          </a:p>
        </p:txBody>
      </p:sp>
      <p:sp>
        <p:nvSpPr>
          <p:cNvPr id="4" name="object 4"/>
          <p:cNvSpPr txBox="1"/>
          <p:nvPr/>
        </p:nvSpPr>
        <p:spPr>
          <a:xfrm>
            <a:off x="993450" y="1662756"/>
            <a:ext cx="6816090" cy="967060"/>
          </a:xfrm>
          <a:prstGeom prst="rect">
            <a:avLst/>
          </a:prstGeom>
        </p:spPr>
        <p:txBody>
          <a:bodyPr vert="horz" wrap="square" lIns="0" tIns="12065" rIns="0" bIns="0" rtlCol="0">
            <a:spAutoFit/>
          </a:bodyPr>
          <a:lstStyle/>
          <a:p>
            <a:pPr marL="12700">
              <a:lnSpc>
                <a:spcPct val="150000"/>
              </a:lnSpc>
              <a:spcBef>
                <a:spcPts val="95"/>
              </a:spcBef>
            </a:pPr>
            <a:r>
              <a:rPr sz="2200" spc="-270" dirty="0">
                <a:latin typeface="Times New Roman" pitchFamily="18" charset="0"/>
                <a:cs typeface="Times New Roman" pitchFamily="18" charset="0"/>
              </a:rPr>
              <a:t>To </a:t>
            </a:r>
            <a:r>
              <a:rPr sz="2200" spc="-135" dirty="0">
                <a:latin typeface="Times New Roman" pitchFamily="18" charset="0"/>
                <a:cs typeface="Times New Roman" pitchFamily="18" charset="0"/>
              </a:rPr>
              <a:t>go </a:t>
            </a:r>
            <a:r>
              <a:rPr sz="2200" spc="-30" dirty="0">
                <a:latin typeface="Times New Roman" pitchFamily="18" charset="0"/>
                <a:cs typeface="Times New Roman" pitchFamily="18" charset="0"/>
              </a:rPr>
              <a:t>the </a:t>
            </a:r>
            <a:r>
              <a:rPr sz="2200" spc="-25" dirty="0">
                <a:latin typeface="Times New Roman" pitchFamily="18" charset="0"/>
                <a:cs typeface="Times New Roman" pitchFamily="18" charset="0"/>
              </a:rPr>
              <a:t>other </a:t>
            </a:r>
            <a:r>
              <a:rPr sz="2200" spc="-40" dirty="0">
                <a:latin typeface="Times New Roman" pitchFamily="18" charset="0"/>
                <a:cs typeface="Times New Roman" pitchFamily="18" charset="0"/>
              </a:rPr>
              <a:t>direction </a:t>
            </a:r>
            <a:r>
              <a:rPr sz="2200" spc="-65" dirty="0">
                <a:latin typeface="Times New Roman" pitchFamily="18" charset="0"/>
                <a:cs typeface="Times New Roman" pitchFamily="18" charset="0"/>
              </a:rPr>
              <a:t>(i.e., </a:t>
            </a:r>
            <a:r>
              <a:rPr sz="2200" spc="15" dirty="0">
                <a:latin typeface="Times New Roman" pitchFamily="18" charset="0"/>
                <a:cs typeface="Times New Roman" pitchFamily="18" charset="0"/>
              </a:rPr>
              <a:t>to </a:t>
            </a:r>
            <a:r>
              <a:rPr sz="2200" spc="-70" dirty="0">
                <a:latin typeface="Times New Roman" pitchFamily="18" charset="0"/>
                <a:cs typeface="Times New Roman" pitchFamily="18" charset="0"/>
              </a:rPr>
              <a:t>convert </a:t>
            </a:r>
            <a:r>
              <a:rPr sz="2200" spc="-175" dirty="0">
                <a:latin typeface="Times New Roman" pitchFamily="18" charset="0"/>
                <a:cs typeface="Times New Roman" pitchFamily="18" charset="0"/>
              </a:rPr>
              <a:t>a </a:t>
            </a:r>
            <a:r>
              <a:rPr sz="2200" spc="-295" dirty="0">
                <a:latin typeface="Times New Roman" pitchFamily="18" charset="0"/>
                <a:cs typeface="Times New Roman" pitchFamily="18" charset="0"/>
              </a:rPr>
              <a:t>PHP </a:t>
            </a:r>
            <a:r>
              <a:rPr sz="2200" spc="-50" dirty="0">
                <a:latin typeface="Times New Roman" pitchFamily="18" charset="0"/>
                <a:cs typeface="Times New Roman" pitchFamily="18" charset="0"/>
              </a:rPr>
              <a:t>object </a:t>
            </a:r>
            <a:r>
              <a:rPr sz="2200" spc="-15" dirty="0">
                <a:latin typeface="Times New Roman" pitchFamily="18" charset="0"/>
                <a:cs typeface="Times New Roman" pitchFamily="18" charset="0"/>
              </a:rPr>
              <a:t>into</a:t>
            </a:r>
            <a:r>
              <a:rPr sz="2200" spc="-245" dirty="0">
                <a:latin typeface="Times New Roman" pitchFamily="18" charset="0"/>
                <a:cs typeface="Times New Roman" pitchFamily="18" charset="0"/>
              </a:rPr>
              <a:t> </a:t>
            </a:r>
            <a:r>
              <a:rPr sz="2200" spc="-175" dirty="0">
                <a:latin typeface="Times New Roman" pitchFamily="18" charset="0"/>
                <a:cs typeface="Times New Roman" pitchFamily="18" charset="0"/>
              </a:rPr>
              <a:t>a</a:t>
            </a:r>
            <a:endParaRPr sz="2200" dirty="0">
              <a:latin typeface="Times New Roman" pitchFamily="18" charset="0"/>
              <a:cs typeface="Times New Roman" pitchFamily="18" charset="0"/>
            </a:endParaRPr>
          </a:p>
          <a:p>
            <a:pPr marL="12700">
              <a:lnSpc>
                <a:spcPct val="150000"/>
              </a:lnSpc>
            </a:pPr>
            <a:r>
              <a:rPr sz="2200" spc="-325" dirty="0">
                <a:latin typeface="Times New Roman" pitchFamily="18" charset="0"/>
                <a:cs typeface="Times New Roman" pitchFamily="18" charset="0"/>
              </a:rPr>
              <a:t>JSON </a:t>
            </a:r>
            <a:r>
              <a:rPr sz="2200" spc="-65" dirty="0">
                <a:latin typeface="Times New Roman" pitchFamily="18" charset="0"/>
                <a:cs typeface="Times New Roman" pitchFamily="18" charset="0"/>
              </a:rPr>
              <a:t>string), </a:t>
            </a:r>
            <a:r>
              <a:rPr sz="2200" spc="-90" dirty="0">
                <a:latin typeface="Times New Roman" pitchFamily="18" charset="0"/>
                <a:cs typeface="Times New Roman" pitchFamily="18" charset="0"/>
              </a:rPr>
              <a:t>you </a:t>
            </a:r>
            <a:r>
              <a:rPr sz="2200" spc="-150" dirty="0">
                <a:latin typeface="Times New Roman" pitchFamily="18" charset="0"/>
                <a:cs typeface="Times New Roman" pitchFamily="18" charset="0"/>
              </a:rPr>
              <a:t>can </a:t>
            </a:r>
            <a:r>
              <a:rPr sz="2200" spc="-155" dirty="0">
                <a:latin typeface="Times New Roman" pitchFamily="18" charset="0"/>
                <a:cs typeface="Times New Roman" pitchFamily="18" charset="0"/>
              </a:rPr>
              <a:t>use </a:t>
            </a:r>
            <a:r>
              <a:rPr sz="2200" spc="-30" dirty="0">
                <a:latin typeface="Times New Roman" pitchFamily="18" charset="0"/>
                <a:cs typeface="Times New Roman" pitchFamily="18" charset="0"/>
              </a:rPr>
              <a:t>the </a:t>
            </a:r>
            <a:r>
              <a:rPr sz="2200" spc="-105" dirty="0">
                <a:latin typeface="Times New Roman" pitchFamily="18" charset="0"/>
                <a:cs typeface="Times New Roman" pitchFamily="18" charset="0"/>
              </a:rPr>
              <a:t>json_encode()</a:t>
            </a:r>
            <a:r>
              <a:rPr sz="2200" spc="-220" dirty="0">
                <a:latin typeface="Times New Roman" pitchFamily="18" charset="0"/>
                <a:cs typeface="Times New Roman" pitchFamily="18" charset="0"/>
              </a:rPr>
              <a:t> </a:t>
            </a:r>
            <a:r>
              <a:rPr sz="2200" spc="-40" dirty="0">
                <a:latin typeface="Times New Roman" pitchFamily="18" charset="0"/>
                <a:cs typeface="Times New Roman" pitchFamily="18" charset="0"/>
              </a:rPr>
              <a:t>function.</a:t>
            </a:r>
            <a:endParaRPr sz="2200" dirty="0">
              <a:latin typeface="Times New Roman" pitchFamily="18" charset="0"/>
              <a:cs typeface="Times New Roman" pitchFamily="18" charset="0"/>
            </a:endParaRPr>
          </a:p>
        </p:txBody>
      </p:sp>
      <p:sp>
        <p:nvSpPr>
          <p:cNvPr id="5" name="object 5"/>
          <p:cNvSpPr/>
          <p:nvPr/>
        </p:nvSpPr>
        <p:spPr>
          <a:xfrm>
            <a:off x="1271316" y="3731309"/>
            <a:ext cx="4270294" cy="402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346869"/>
            <a:ext cx="7492365" cy="1028591"/>
          </a:xfrm>
        </p:spPr>
        <p:txBody>
          <a:bodyPr>
            <a:normAutofit fontScale="90000"/>
          </a:bodyPr>
          <a:lstStyle/>
          <a:p>
            <a:r>
              <a:rPr lang="en-US" dirty="0"/>
              <a:t>    </a:t>
            </a:r>
            <a:br>
              <a:rPr lang="en-US" dirty="0"/>
            </a:br>
            <a:br>
              <a:rPr lang="en-US" dirty="0"/>
            </a:br>
            <a:r>
              <a:rPr lang="en-US" dirty="0">
                <a:latin typeface="Times New Roman" pitchFamily="18" charset="0"/>
                <a:cs typeface="Times New Roman" pitchFamily="18" charset="0"/>
              </a:rPr>
              <a:t>Super Explicit Array declaration with string keys, integer values</a:t>
            </a:r>
            <a:br>
              <a:rPr lang="en-US" dirty="0"/>
            </a:br>
            <a:endParaRPr lang="en-US" dirty="0"/>
          </a:p>
        </p:txBody>
      </p:sp>
      <p:pic>
        <p:nvPicPr>
          <p:cNvPr id="4" name="Picture 2" descr="T:\CompSci\Research\web development textbook\manuscript\19.FinalART\9780133407150_FinalArt\CH09\4071509003.eps.png"/>
          <p:cNvPicPr>
            <a:picLocks noGrp="1" noChangeAspect="1" noChangeArrowheads="1"/>
          </p:cNvPicPr>
          <p:nvPr>
            <p:ph idx="1"/>
          </p:nvPr>
        </p:nvPicPr>
        <p:blipFill>
          <a:blip r:embed="rId2" cstate="print"/>
          <a:srcRect/>
          <a:stretch>
            <a:fillRect/>
          </a:stretch>
        </p:blipFill>
        <p:spPr bwMode="auto">
          <a:xfrm>
            <a:off x="1078529" y="1665012"/>
            <a:ext cx="7619592" cy="3981408"/>
          </a:xfrm>
          <a:prstGeom prst="rect">
            <a:avLst/>
          </a:prstGeom>
          <a:noFill/>
          <a:ln w="9525">
            <a:noFill/>
            <a:miter lim="800000"/>
            <a:headEnd/>
            <a:tailEnd/>
          </a:ln>
        </p:spPr>
      </p:pic>
    </p:spTree>
    <p:extLst>
      <p:ext uri="{BB962C8B-B14F-4D97-AF65-F5344CB8AC3E}">
        <p14:creationId xmlns:p14="http://schemas.microsoft.com/office/powerpoint/2010/main" val="807346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Multidimensional Arrays Creation</a:t>
            </a:r>
            <a:br>
              <a:rPr lang="en-US" dirty="0"/>
            </a:br>
            <a:endParaRPr lang="en-US" dirty="0"/>
          </a:p>
        </p:txBody>
      </p:sp>
      <p:sp>
        <p:nvSpPr>
          <p:cNvPr id="3" name="Content Placeholder 2"/>
          <p:cNvSpPr>
            <a:spLocks noGrp="1"/>
          </p:cNvSpPr>
          <p:nvPr>
            <p:ph idx="1"/>
          </p:nvPr>
        </p:nvSpPr>
        <p:spPr>
          <a:xfrm>
            <a:off x="825818" y="1303072"/>
            <a:ext cx="7492365" cy="4565044"/>
          </a:xfrm>
        </p:spPr>
        <p:txBody>
          <a:bodyPr>
            <a:normAutofit/>
          </a:bodyPr>
          <a:lstStyle/>
          <a:p>
            <a:pPr>
              <a:buNone/>
            </a:pPr>
            <a:r>
              <a:rPr lang="en-US" sz="2660" dirty="0">
                <a:latin typeface="Times New Roman" pitchFamily="18" charset="0"/>
                <a:cs typeface="Times New Roman" pitchFamily="18" charset="0"/>
              </a:rPr>
              <a:t>$month = array(</a:t>
            </a:r>
          </a:p>
          <a:p>
            <a:pPr>
              <a:buNone/>
            </a:pPr>
            <a:r>
              <a:rPr lang="en-US" sz="2660" dirty="0">
                <a:latin typeface="Times New Roman" pitchFamily="18" charset="0"/>
                <a:cs typeface="Times New Roman" pitchFamily="18" charset="0"/>
              </a:rPr>
              <a:t>           array("</a:t>
            </a:r>
            <a:r>
              <a:rPr lang="en-US" sz="2660" dirty="0" err="1">
                <a:latin typeface="Times New Roman" pitchFamily="18" charset="0"/>
                <a:cs typeface="Times New Roman" pitchFamily="18" charset="0"/>
              </a:rPr>
              <a:t>Mon","Tue","Wed","Thu","Fri</a:t>
            </a:r>
            <a:r>
              <a:rPr lang="en-US" sz="2660" dirty="0">
                <a:latin typeface="Times New Roman" pitchFamily="18" charset="0"/>
                <a:cs typeface="Times New Roman" pitchFamily="18" charset="0"/>
              </a:rPr>
              <a:t>"),</a:t>
            </a:r>
          </a:p>
          <a:p>
            <a:pPr>
              <a:buNone/>
            </a:pPr>
            <a:r>
              <a:rPr lang="en-US" sz="2660" dirty="0">
                <a:latin typeface="Times New Roman" pitchFamily="18" charset="0"/>
                <a:cs typeface="Times New Roman" pitchFamily="18" charset="0"/>
              </a:rPr>
              <a:t>           array("</a:t>
            </a:r>
            <a:r>
              <a:rPr lang="en-US" sz="2660" dirty="0" err="1">
                <a:latin typeface="Times New Roman" pitchFamily="18" charset="0"/>
                <a:cs typeface="Times New Roman" pitchFamily="18" charset="0"/>
              </a:rPr>
              <a:t>Mon","Tue","Wed","Thu","Fri</a:t>
            </a:r>
            <a:r>
              <a:rPr lang="en-US" sz="2660" dirty="0">
                <a:latin typeface="Times New Roman" pitchFamily="18" charset="0"/>
                <a:cs typeface="Times New Roman" pitchFamily="18" charset="0"/>
              </a:rPr>
              <a:t>")</a:t>
            </a:r>
          </a:p>
          <a:p>
            <a:pPr>
              <a:buNone/>
            </a:pPr>
            <a:r>
              <a:rPr lang="en-US" sz="2660" dirty="0">
                <a:latin typeface="Times New Roman" pitchFamily="18" charset="0"/>
                <a:cs typeface="Times New Roman" pitchFamily="18" charset="0"/>
              </a:rPr>
              <a:t>   	   array("</a:t>
            </a:r>
            <a:r>
              <a:rPr lang="en-US" sz="2660" dirty="0" err="1">
                <a:latin typeface="Times New Roman" pitchFamily="18" charset="0"/>
                <a:cs typeface="Times New Roman" pitchFamily="18" charset="0"/>
              </a:rPr>
              <a:t>Mon","Tue","Wed","Thu","Fri</a:t>
            </a:r>
            <a:r>
              <a:rPr lang="en-US" sz="2660" dirty="0">
                <a:latin typeface="Times New Roman" pitchFamily="18" charset="0"/>
                <a:cs typeface="Times New Roman" pitchFamily="18" charset="0"/>
              </a:rPr>
              <a:t>"),</a:t>
            </a:r>
          </a:p>
          <a:p>
            <a:pPr>
              <a:buNone/>
            </a:pPr>
            <a:r>
              <a:rPr lang="en-US" sz="2660" dirty="0">
                <a:latin typeface="Times New Roman" pitchFamily="18" charset="0"/>
                <a:cs typeface="Times New Roman" pitchFamily="18" charset="0"/>
              </a:rPr>
              <a:t>   	   array("</a:t>
            </a:r>
            <a:r>
              <a:rPr lang="en-US" sz="2660" dirty="0" err="1">
                <a:latin typeface="Times New Roman" pitchFamily="18" charset="0"/>
                <a:cs typeface="Times New Roman" pitchFamily="18" charset="0"/>
              </a:rPr>
              <a:t>Mon","Tue","Wed","Thu","Fri</a:t>
            </a:r>
            <a:r>
              <a:rPr lang="en-US" sz="2660" dirty="0">
                <a:latin typeface="Times New Roman" pitchFamily="18" charset="0"/>
                <a:cs typeface="Times New Roman" pitchFamily="18" charset="0"/>
              </a:rPr>
              <a:t>")</a:t>
            </a:r>
          </a:p>
          <a:p>
            <a:pPr>
              <a:buNone/>
            </a:pPr>
            <a:r>
              <a:rPr lang="en-US" sz="2660" dirty="0">
                <a:latin typeface="Times New Roman" pitchFamily="18" charset="0"/>
                <a:cs typeface="Times New Roman" pitchFamily="18" charset="0"/>
              </a:rPr>
              <a:t>            );</a:t>
            </a:r>
          </a:p>
          <a:p>
            <a:pPr>
              <a:buNone/>
            </a:pPr>
            <a:r>
              <a:rPr lang="en-US" sz="2660" dirty="0">
                <a:latin typeface="Times New Roman" pitchFamily="18" charset="0"/>
                <a:cs typeface="Times New Roman" pitchFamily="18" charset="0"/>
              </a:rPr>
              <a:t>     echo $month[0][3]; </a:t>
            </a:r>
            <a:r>
              <a:rPr lang="en-US" sz="2660" i="1" dirty="0">
                <a:latin typeface="Times New Roman" pitchFamily="18" charset="0"/>
                <a:cs typeface="Times New Roman" pitchFamily="18" charset="0"/>
              </a:rPr>
              <a:t>// outputs Thu</a:t>
            </a:r>
            <a:endParaRPr lang="en-US" sz="2660" dirty="0">
              <a:latin typeface="Times New Roman" pitchFamily="18" charset="0"/>
              <a:cs typeface="Times New Roman" pitchFamily="18" charset="0"/>
            </a:endParaRPr>
          </a:p>
          <a:p>
            <a:pPr>
              <a:buNone/>
            </a:pPr>
            <a:endParaRPr lang="en-US" sz="2660" dirty="0">
              <a:latin typeface="Times New Roman" pitchFamily="18" charset="0"/>
              <a:cs typeface="Times New Roman" pitchFamily="18" charset="0"/>
            </a:endParaRPr>
          </a:p>
        </p:txBody>
      </p:sp>
    </p:spTree>
    <p:extLst>
      <p:ext uri="{BB962C8B-B14F-4D97-AF65-F5344CB8AC3E}">
        <p14:creationId xmlns:p14="http://schemas.microsoft.com/office/powerpoint/2010/main" val="321305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latin typeface="Times New Roman" pitchFamily="18" charset="0"/>
                <a:cs typeface="Times New Roman" pitchFamily="18" charset="0"/>
              </a:rPr>
              <a:t>Multidimensional Arrays</a:t>
            </a:r>
          </a:p>
        </p:txBody>
      </p:sp>
      <p:pic>
        <p:nvPicPr>
          <p:cNvPr id="4" name="Picture 2" descr="T:\CompSci\Research\web development textbook\manuscript\19.FinalART\9780133407150_FinalArt\CH09\4071509004.eps.png"/>
          <p:cNvPicPr>
            <a:picLocks noGrp="1" noChangeAspect="1" noChangeArrowheads="1"/>
          </p:cNvPicPr>
          <p:nvPr>
            <p:ph idx="1"/>
          </p:nvPr>
        </p:nvPicPr>
        <p:blipFill>
          <a:blip r:embed="rId2" cstate="print"/>
          <a:srcRect b="43105"/>
          <a:stretch>
            <a:fillRect/>
          </a:stretch>
        </p:blipFill>
        <p:spPr bwMode="auto">
          <a:xfrm>
            <a:off x="825818" y="1520236"/>
            <a:ext cx="7492365" cy="4237105"/>
          </a:xfrm>
          <a:prstGeom prst="rect">
            <a:avLst/>
          </a:prstGeom>
          <a:noFill/>
          <a:ln w="9525">
            <a:noFill/>
            <a:miter lim="800000"/>
            <a:headEnd/>
            <a:tailEnd/>
          </a:ln>
        </p:spPr>
      </p:pic>
    </p:spTree>
    <p:extLst>
      <p:ext uri="{BB962C8B-B14F-4D97-AF65-F5344CB8AC3E}">
        <p14:creationId xmlns:p14="http://schemas.microsoft.com/office/powerpoint/2010/main" val="3053116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latin typeface="Times New Roman" pitchFamily="18" charset="0"/>
                <a:cs typeface="Times New Roman" pitchFamily="18" charset="0"/>
              </a:rPr>
              <a:t>Multidimensional Arrays</a:t>
            </a:r>
          </a:p>
        </p:txBody>
      </p:sp>
      <p:sp>
        <p:nvSpPr>
          <p:cNvPr id="5" name="Rectangle 4"/>
          <p:cNvSpPr/>
          <p:nvPr/>
        </p:nvSpPr>
        <p:spPr>
          <a:xfrm>
            <a:off x="1459230" y="1303020"/>
            <a:ext cx="6587490" cy="3600986"/>
          </a:xfrm>
          <a:prstGeom prst="rect">
            <a:avLst/>
          </a:prstGeom>
        </p:spPr>
        <p:txBody>
          <a:bodyPr wrap="square">
            <a:spAutoFit/>
          </a:bodyPr>
          <a:lstStyle/>
          <a:p>
            <a:pPr defTabSz="868680"/>
            <a:r>
              <a:rPr lang="en-IN" sz="2280" dirty="0">
                <a:solidFill>
                  <a:prstClr val="black"/>
                </a:solidFill>
                <a:latin typeface="Times New Roman" pitchFamily="18" charset="0"/>
                <a:cs typeface="Times New Roman" pitchFamily="18" charset="0"/>
              </a:rPr>
              <a:t>1.Explain $_GET $_POST super global arrays.</a:t>
            </a:r>
          </a:p>
          <a:p>
            <a:pPr defTabSz="868680"/>
            <a:r>
              <a:rPr lang="en-IN" sz="2280" dirty="0">
                <a:solidFill>
                  <a:prstClr val="black"/>
                </a:solidFill>
                <a:latin typeface="Times New Roman" pitchFamily="18" charset="0"/>
                <a:cs typeface="Times New Roman" pitchFamily="18" charset="0"/>
              </a:rPr>
              <a:t>2.How do you read or write a file on the  server from PHP?</a:t>
            </a:r>
          </a:p>
          <a:p>
            <a:pPr defTabSz="868680"/>
            <a:r>
              <a:rPr lang="en-IN" sz="2280" dirty="0">
                <a:solidFill>
                  <a:prstClr val="black"/>
                </a:solidFill>
                <a:latin typeface="Times New Roman" pitchFamily="18" charset="0"/>
                <a:cs typeface="Times New Roman" pitchFamily="18" charset="0"/>
              </a:rPr>
              <a:t>3.Write a PHP program  to create class student with  the  following specifications</a:t>
            </a:r>
          </a:p>
          <a:p>
            <a:pPr defTabSz="868680"/>
            <a:r>
              <a:rPr lang="en-IN" sz="2280" dirty="0">
                <a:solidFill>
                  <a:prstClr val="black"/>
                </a:solidFill>
                <a:latin typeface="Times New Roman" pitchFamily="18" charset="0"/>
                <a:cs typeface="Times New Roman" pitchFamily="18" charset="0"/>
              </a:rPr>
              <a:t>  Data members: </a:t>
            </a:r>
            <a:r>
              <a:rPr lang="en-IN" sz="2280" dirty="0" err="1">
                <a:solidFill>
                  <a:prstClr val="black"/>
                </a:solidFill>
                <a:latin typeface="Times New Roman" pitchFamily="18" charset="0"/>
                <a:cs typeface="Times New Roman" pitchFamily="18" charset="0"/>
              </a:rPr>
              <a:t>Name,Roll</a:t>
            </a:r>
            <a:r>
              <a:rPr lang="en-IN" sz="2280" dirty="0">
                <a:solidFill>
                  <a:prstClr val="black"/>
                </a:solidFill>
                <a:latin typeface="Times New Roman" pitchFamily="18" charset="0"/>
                <a:cs typeface="Times New Roman" pitchFamily="18" charset="0"/>
              </a:rPr>
              <a:t> no, </a:t>
            </a:r>
            <a:r>
              <a:rPr lang="en-IN" sz="2280" dirty="0" err="1">
                <a:solidFill>
                  <a:prstClr val="black"/>
                </a:solidFill>
                <a:latin typeface="Times New Roman" pitchFamily="18" charset="0"/>
                <a:cs typeface="Times New Roman" pitchFamily="18" charset="0"/>
              </a:rPr>
              <a:t>AvgMarks</a:t>
            </a:r>
            <a:endParaRPr lang="en-IN" sz="2280" dirty="0">
              <a:solidFill>
                <a:prstClr val="black"/>
              </a:solidFill>
              <a:latin typeface="Times New Roman" pitchFamily="18" charset="0"/>
              <a:cs typeface="Times New Roman" pitchFamily="18" charset="0"/>
            </a:endParaRPr>
          </a:p>
          <a:p>
            <a:pPr defTabSz="868680"/>
            <a:r>
              <a:rPr lang="en-IN" sz="2280" dirty="0">
                <a:solidFill>
                  <a:prstClr val="black"/>
                </a:solidFill>
                <a:latin typeface="Times New Roman" pitchFamily="18" charset="0"/>
                <a:cs typeface="Times New Roman" pitchFamily="18" charset="0"/>
              </a:rPr>
              <a:t>Member </a:t>
            </a:r>
            <a:r>
              <a:rPr lang="en-IN" sz="2280" dirty="0" err="1">
                <a:solidFill>
                  <a:prstClr val="black"/>
                </a:solidFill>
                <a:latin typeface="Times New Roman" pitchFamily="18" charset="0"/>
                <a:cs typeface="Times New Roman" pitchFamily="18" charset="0"/>
              </a:rPr>
              <a:t>function:Read</a:t>
            </a:r>
            <a:r>
              <a:rPr lang="en-IN" sz="2280" dirty="0">
                <a:solidFill>
                  <a:prstClr val="black"/>
                </a:solidFill>
                <a:latin typeface="Times New Roman" pitchFamily="18" charset="0"/>
                <a:cs typeface="Times New Roman" pitchFamily="18" charset="0"/>
              </a:rPr>
              <a:t>(getters),Write(setters)</a:t>
            </a:r>
          </a:p>
          <a:p>
            <a:pPr defTabSz="868680"/>
            <a:r>
              <a:rPr lang="en-IN" sz="2280" dirty="0">
                <a:solidFill>
                  <a:prstClr val="black"/>
                </a:solidFill>
                <a:latin typeface="Times New Roman" pitchFamily="18" charset="0"/>
                <a:cs typeface="Times New Roman" pitchFamily="18" charset="0"/>
              </a:rPr>
              <a:t>Use the above specification to read and display the information of two students.</a:t>
            </a:r>
          </a:p>
          <a:p>
            <a:pPr defTabSz="868680"/>
            <a:endParaRPr lang="en-IN" sz="228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437556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346869"/>
            <a:ext cx="7492365" cy="1100931"/>
          </a:xfrm>
        </p:spPr>
        <p:txBody>
          <a:bodyPr>
            <a:normAutofit fontScale="90000"/>
          </a:bodyPr>
          <a:lstStyle/>
          <a:p>
            <a:r>
              <a:rPr lang="en-US" dirty="0">
                <a:latin typeface="Times New Roman" pitchFamily="18" charset="0"/>
                <a:cs typeface="Times New Roman" pitchFamily="18" charset="0"/>
              </a:rPr>
              <a:t>Multidimensional Arrays Another example</a:t>
            </a:r>
            <a:br>
              <a:rPr lang="en-US" dirty="0"/>
            </a:br>
            <a:endParaRPr lang="en-US" dirty="0"/>
          </a:p>
        </p:txBody>
      </p:sp>
      <p:sp>
        <p:nvSpPr>
          <p:cNvPr id="3" name="Content Placeholder 2"/>
          <p:cNvSpPr>
            <a:spLocks noGrp="1"/>
          </p:cNvSpPr>
          <p:nvPr>
            <p:ph idx="1"/>
          </p:nvPr>
        </p:nvSpPr>
        <p:spPr>
          <a:xfrm>
            <a:off x="825818" y="1303020"/>
            <a:ext cx="7492365" cy="4565095"/>
          </a:xfrm>
        </p:spPr>
        <p:txBody>
          <a:bodyPr/>
          <a:lstStyle/>
          <a:p>
            <a:pPr>
              <a:buNone/>
            </a:pPr>
            <a:r>
              <a:rPr lang="en-US" sz="2280" dirty="0">
                <a:latin typeface="Times New Roman" pitchFamily="18" charset="0"/>
                <a:cs typeface="Times New Roman" pitchFamily="18" charset="0"/>
              </a:rPr>
              <a:t>$cart = array();</a:t>
            </a:r>
          </a:p>
          <a:p>
            <a:pPr>
              <a:buNone/>
            </a:pPr>
            <a:r>
              <a:rPr lang="en-US" sz="2280" dirty="0">
                <a:latin typeface="Times New Roman" pitchFamily="18" charset="0"/>
                <a:cs typeface="Times New Roman" pitchFamily="18" charset="0"/>
              </a:rPr>
              <a:t>$cart[] = array("id" =&gt; 37, "title" =&gt; "Burial at </a:t>
            </a:r>
            <a:r>
              <a:rPr lang="en-US" sz="2280" dirty="0" err="1">
                <a:latin typeface="Times New Roman" pitchFamily="18" charset="0"/>
                <a:cs typeface="Times New Roman" pitchFamily="18" charset="0"/>
              </a:rPr>
              <a:t>Ornans</a:t>
            </a:r>
            <a:r>
              <a:rPr lang="en-US" sz="2280" dirty="0">
                <a:latin typeface="Times New Roman" pitchFamily="18" charset="0"/>
                <a:cs typeface="Times New Roman" pitchFamily="18" charset="0"/>
              </a:rPr>
              <a:t>", "quantity" =&gt; 1);</a:t>
            </a:r>
          </a:p>
          <a:p>
            <a:pPr>
              <a:buNone/>
            </a:pPr>
            <a:r>
              <a:rPr lang="en-US" sz="2280" dirty="0">
                <a:latin typeface="Times New Roman" pitchFamily="18" charset="0"/>
                <a:cs typeface="Times New Roman" pitchFamily="18" charset="0"/>
              </a:rPr>
              <a:t>$cart[] = array("id" =&gt; 345, "title" =&gt; "The Death of Marat", "quantity" =&gt; 1);</a:t>
            </a:r>
          </a:p>
          <a:p>
            <a:pPr>
              <a:buNone/>
            </a:pPr>
            <a:r>
              <a:rPr lang="en-US" sz="2280" dirty="0">
                <a:latin typeface="Times New Roman" pitchFamily="18" charset="0"/>
                <a:cs typeface="Times New Roman" pitchFamily="18" charset="0"/>
              </a:rPr>
              <a:t>$cart[] = array("id" =&gt; 63, "title" =&gt; "Starry Night", "quantity" =&gt; 1);</a:t>
            </a:r>
          </a:p>
          <a:p>
            <a:pPr>
              <a:buNone/>
            </a:pPr>
            <a:endParaRPr lang="en-US" sz="2280" dirty="0"/>
          </a:p>
          <a:p>
            <a:pPr>
              <a:buNone/>
            </a:pPr>
            <a:endParaRPr lang="en-US" dirty="0"/>
          </a:p>
        </p:txBody>
      </p:sp>
    </p:spTree>
    <p:extLst>
      <p:ext uri="{BB962C8B-B14F-4D97-AF65-F5344CB8AC3E}">
        <p14:creationId xmlns:p14="http://schemas.microsoft.com/office/powerpoint/2010/main" val="387267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346869"/>
            <a:ext cx="7492365" cy="1100931"/>
          </a:xfrm>
        </p:spPr>
        <p:txBody>
          <a:bodyPr>
            <a:normAutofit fontScale="90000"/>
          </a:bodyPr>
          <a:lstStyle/>
          <a:p>
            <a:r>
              <a:rPr lang="en-US" dirty="0">
                <a:latin typeface="Times New Roman" pitchFamily="18" charset="0"/>
                <a:cs typeface="Times New Roman" pitchFamily="18" charset="0"/>
              </a:rPr>
              <a:t>Multidimensional Arrays Another example</a:t>
            </a:r>
            <a:br>
              <a:rPr lang="en-US" dirty="0"/>
            </a:br>
            <a:endParaRPr lang="en-US" dirty="0"/>
          </a:p>
        </p:txBody>
      </p:sp>
      <p:sp>
        <p:nvSpPr>
          <p:cNvPr id="3" name="Content Placeholder 2"/>
          <p:cNvSpPr>
            <a:spLocks noGrp="1"/>
          </p:cNvSpPr>
          <p:nvPr>
            <p:ph idx="1"/>
          </p:nvPr>
        </p:nvSpPr>
        <p:spPr>
          <a:xfrm>
            <a:off x="825818" y="1303020"/>
            <a:ext cx="7492365" cy="4565095"/>
          </a:xfrm>
        </p:spPr>
        <p:txBody>
          <a:bodyPr/>
          <a:lstStyle/>
          <a:p>
            <a:pPr>
              <a:buNone/>
            </a:pPr>
            <a:endParaRPr lang="en-US" sz="2280" dirty="0"/>
          </a:p>
          <a:p>
            <a:pPr>
              <a:buNone/>
            </a:pPr>
            <a:endParaRPr lang="en-US" dirty="0"/>
          </a:p>
        </p:txBody>
      </p:sp>
      <p:pic>
        <p:nvPicPr>
          <p:cNvPr id="4" name="Picture 2" descr="T:\CompSci\Research\web development textbook\manuscript\19.FinalART\9780133407150_FinalArt\CH09\4071509004.eps.png"/>
          <p:cNvPicPr>
            <a:picLocks noChangeAspect="1" noChangeArrowheads="1"/>
          </p:cNvPicPr>
          <p:nvPr/>
        </p:nvPicPr>
        <p:blipFill>
          <a:blip r:embed="rId2" cstate="print"/>
          <a:srcRect t="57845"/>
          <a:stretch>
            <a:fillRect/>
          </a:stretch>
        </p:blipFill>
        <p:spPr bwMode="auto">
          <a:xfrm>
            <a:off x="735431" y="1447800"/>
            <a:ext cx="7673139" cy="4676696"/>
          </a:xfrm>
          <a:prstGeom prst="rect">
            <a:avLst/>
          </a:prstGeom>
          <a:noFill/>
          <a:ln w="9525">
            <a:noFill/>
            <a:miter lim="800000"/>
            <a:headEnd/>
            <a:tailEnd/>
          </a:ln>
        </p:spPr>
      </p:pic>
    </p:spTree>
    <p:extLst>
      <p:ext uri="{BB962C8B-B14F-4D97-AF65-F5344CB8AC3E}">
        <p14:creationId xmlns:p14="http://schemas.microsoft.com/office/powerpoint/2010/main" val="2068801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latin typeface="Times New Roman" pitchFamily="18" charset="0"/>
                <a:cs typeface="Times New Roman" pitchFamily="18" charset="0"/>
              </a:rPr>
              <a:t>Iterating through an array</a:t>
            </a:r>
          </a:p>
        </p:txBody>
      </p:sp>
      <p:pic>
        <p:nvPicPr>
          <p:cNvPr id="4" name="Content Placeholder 4" descr="Screen Shot 2014-02-06 at 10.37.02 PM.png"/>
          <p:cNvPicPr>
            <a:picLocks noGrp="1" noChangeAspect="1"/>
          </p:cNvPicPr>
          <p:nvPr>
            <p:ph idx="1"/>
          </p:nvPr>
        </p:nvPicPr>
        <p:blipFill>
          <a:blip r:embed="rId2" cstate="print"/>
          <a:srcRect l="192" r="192"/>
          <a:stretch>
            <a:fillRect/>
          </a:stretch>
        </p:blipFill>
        <p:spPr>
          <a:xfrm>
            <a:off x="1024983" y="1447848"/>
            <a:ext cx="6876870" cy="4420267"/>
          </a:xfrm>
        </p:spPr>
      </p:pic>
    </p:spTree>
    <p:extLst>
      <p:ext uri="{BB962C8B-B14F-4D97-AF65-F5344CB8AC3E}">
        <p14:creationId xmlns:p14="http://schemas.microsoft.com/office/powerpoint/2010/main" val="659821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br>
              <a:rPr lang="en-US" dirty="0"/>
            </a:br>
            <a:r>
              <a:rPr lang="en-US" b="1" dirty="0">
                <a:latin typeface="Times New Roman" pitchFamily="18" charset="0"/>
                <a:cs typeface="Times New Roman" pitchFamily="18" charset="0"/>
              </a:rPr>
              <a:t>Iterating through an array - </a:t>
            </a:r>
            <a:r>
              <a:rPr lang="en-US" b="1" dirty="0" err="1">
                <a:latin typeface="Times New Roman" pitchFamily="18" charset="0"/>
                <a:cs typeface="Times New Roman" pitchFamily="18" charset="0"/>
              </a:rPr>
              <a:t>Foreach</a:t>
            </a:r>
            <a:r>
              <a:rPr lang="en-US" b="1" dirty="0">
                <a:latin typeface="Times New Roman" pitchFamily="18" charset="0"/>
                <a:cs typeface="Times New Roman" pitchFamily="18" charset="0"/>
              </a:rPr>
              <a:t> loop is pretty nice</a:t>
            </a:r>
            <a:br>
              <a:rPr lang="en-US" dirty="0"/>
            </a:br>
            <a:endParaRPr lang="en-US" dirty="0"/>
          </a:p>
        </p:txBody>
      </p:sp>
      <p:sp>
        <p:nvSpPr>
          <p:cNvPr id="3" name="Content Placeholder 2"/>
          <p:cNvSpPr>
            <a:spLocks noGrp="1"/>
          </p:cNvSpPr>
          <p:nvPr>
            <p:ph idx="1"/>
          </p:nvPr>
        </p:nvSpPr>
        <p:spPr/>
        <p:txBody>
          <a:bodyPr/>
          <a:lstStyle/>
          <a:p>
            <a:pPr>
              <a:buNone/>
            </a:pPr>
            <a:r>
              <a:rPr lang="en-US" sz="1900" dirty="0"/>
              <a:t>  The challenge of using the classic loop structures is that when you have </a:t>
            </a:r>
            <a:r>
              <a:rPr lang="en-US" sz="1900" dirty="0" err="1"/>
              <a:t>nonsequential</a:t>
            </a:r>
            <a:r>
              <a:rPr lang="en-US" sz="1900" dirty="0"/>
              <a:t> integer keys (i.e., an associative array), you can’t write a simple loop that uses the $</a:t>
            </a:r>
            <a:r>
              <a:rPr lang="en-US" sz="1900" dirty="0" err="1"/>
              <a:t>i</a:t>
            </a:r>
            <a:r>
              <a:rPr lang="en-US" sz="1900" dirty="0"/>
              <a:t>++ construct. To address the dynamic nature of such arrays, you have to use </a:t>
            </a:r>
            <a:r>
              <a:rPr lang="en-US" sz="1900" dirty="0" err="1"/>
              <a:t>iterators</a:t>
            </a:r>
            <a:r>
              <a:rPr lang="en-US" sz="1900" dirty="0"/>
              <a:t> to move through such an array.</a:t>
            </a:r>
          </a:p>
          <a:p>
            <a:pPr>
              <a:buNone/>
            </a:pPr>
            <a:endParaRPr lang="en-US" sz="1900" dirty="0"/>
          </a:p>
          <a:p>
            <a:pPr>
              <a:buNone/>
            </a:pPr>
            <a:endParaRPr lang="en-US" sz="1900" dirty="0"/>
          </a:p>
          <a:p>
            <a:pPr>
              <a:buNone/>
            </a:pPr>
            <a:endParaRPr lang="en-US" dirty="0"/>
          </a:p>
        </p:txBody>
      </p:sp>
      <p:pic>
        <p:nvPicPr>
          <p:cNvPr id="4" name="Content Placeholder 5" descr="Screen Shot 2014-02-06 at 10.37.36 PM.png"/>
          <p:cNvPicPr>
            <a:picLocks noChangeAspect="1"/>
          </p:cNvPicPr>
          <p:nvPr/>
        </p:nvPicPr>
        <p:blipFill>
          <a:blip r:embed="rId2" cstate="print"/>
          <a:srcRect t="-47424" b="-47424"/>
          <a:stretch>
            <a:fillRect/>
          </a:stretch>
        </p:blipFill>
        <p:spPr>
          <a:xfrm>
            <a:off x="1097280" y="1809788"/>
            <a:ext cx="6080760" cy="4994872"/>
          </a:xfrm>
          <a:prstGeom prst="rect">
            <a:avLst/>
          </a:prstGeom>
        </p:spPr>
      </p:pic>
    </p:spTree>
    <p:extLst>
      <p:ext uri="{BB962C8B-B14F-4D97-AF65-F5344CB8AC3E}">
        <p14:creationId xmlns:p14="http://schemas.microsoft.com/office/powerpoint/2010/main" val="324816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796290"/>
            <a:ext cx="8534400" cy="4680256"/>
          </a:xfrm>
          <a:prstGeom prst="rect">
            <a:avLst/>
          </a:prstGeom>
        </p:spPr>
        <p:txBody>
          <a:bodyPr wrap="square">
            <a:spAutoFit/>
          </a:bodyPr>
          <a:lstStyle/>
          <a:p>
            <a:pPr>
              <a:lnSpc>
                <a:spcPct val="90000"/>
              </a:lnSpc>
              <a:spcBef>
                <a:spcPts val="1000"/>
              </a:spcBef>
              <a:buFont typeface="Arial" pitchFamily="34" charset="0"/>
              <a:buNone/>
            </a:pPr>
            <a:r>
              <a:rPr lang="en-US" altLang="en-US" sz="2400" b="1" dirty="0">
                <a:latin typeface="Times New Roman" pitchFamily="18" charset="0"/>
                <a:cs typeface="Times New Roman" pitchFamily="18" charset="0"/>
              </a:rPr>
              <a:t>Pre requisites:</a:t>
            </a:r>
          </a:p>
          <a:p>
            <a:pPr algn="just">
              <a:lnSpc>
                <a:spcPct val="150000"/>
              </a:lnSpc>
            </a:pPr>
            <a:r>
              <a:rPr lang="en-US" sz="2400" dirty="0">
                <a:latin typeface="Times New Roman" pitchFamily="18" charset="0"/>
                <a:cs typeface="Times New Roman" pitchFamily="18" charset="0"/>
              </a:rPr>
              <a:t>	Before you go through PHP you should have a basic requirements of the following technologies for web development as well:</a:t>
            </a:r>
          </a:p>
          <a:p>
            <a:pPr>
              <a:lnSpc>
                <a:spcPct val="150000"/>
              </a:lnSpc>
              <a:buFont typeface="Wingdings" pitchFamily="2" charset="2"/>
              <a:buChar char="v"/>
            </a:pPr>
            <a:r>
              <a:rPr lang="en-US" sz="2400" dirty="0">
                <a:latin typeface="Times New Roman" pitchFamily="18" charset="0"/>
                <a:cs typeface="Times New Roman" pitchFamily="18" charset="0"/>
              </a:rPr>
              <a:t>Basic HTML</a:t>
            </a:r>
          </a:p>
          <a:p>
            <a:pPr>
              <a:lnSpc>
                <a:spcPct val="150000"/>
              </a:lnSpc>
              <a:buFont typeface="Wingdings" pitchFamily="2" charset="2"/>
              <a:buChar char="v"/>
            </a:pPr>
            <a:r>
              <a:rPr lang="en-US" sz="2400" dirty="0">
                <a:latin typeface="Times New Roman" pitchFamily="18" charset="0"/>
                <a:cs typeface="Times New Roman" pitchFamily="18" charset="0"/>
              </a:rPr>
              <a:t>My SQL</a:t>
            </a:r>
          </a:p>
          <a:p>
            <a:pPr>
              <a:lnSpc>
                <a:spcPct val="150000"/>
              </a:lnSpc>
              <a:buFont typeface="Wingdings" pitchFamily="2" charset="2"/>
              <a:buChar char="v"/>
            </a:pPr>
            <a:r>
              <a:rPr lang="en-US" sz="2400" dirty="0">
                <a:latin typeface="Times New Roman" pitchFamily="18" charset="0"/>
                <a:cs typeface="Times New Roman" pitchFamily="18" charset="0"/>
              </a:rPr>
              <a:t>Basic CSS</a:t>
            </a:r>
          </a:p>
          <a:p>
            <a:pPr>
              <a:lnSpc>
                <a:spcPct val="150000"/>
              </a:lnSpc>
              <a:buFont typeface="Wingdings" pitchFamily="2" charset="2"/>
              <a:buChar char="v"/>
            </a:pPr>
            <a:r>
              <a:rPr lang="en-US" sz="2400" dirty="0">
                <a:latin typeface="Times New Roman" pitchFamily="18" charset="0"/>
                <a:cs typeface="Times New Roman" pitchFamily="18" charset="0"/>
              </a:rPr>
              <a:t>Java script</a:t>
            </a:r>
          </a:p>
          <a:p>
            <a:pPr>
              <a:lnSpc>
                <a:spcPct val="90000"/>
              </a:lnSpc>
              <a:spcBef>
                <a:spcPts val="1000"/>
              </a:spcBef>
              <a:buFont typeface="Arial" pitchFamily="34" charset="0"/>
              <a:buNone/>
            </a:pPr>
            <a:endParaRPr lang="en-US" alt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42521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    Adding to an array To an array</a:t>
            </a:r>
            <a:br>
              <a:rPr lang="en-US" dirty="0"/>
            </a:br>
            <a:endParaRPr lang="en-US" dirty="0"/>
          </a:p>
        </p:txBody>
      </p:sp>
      <p:sp>
        <p:nvSpPr>
          <p:cNvPr id="3" name="Content Placeholder 2"/>
          <p:cNvSpPr>
            <a:spLocks noGrp="1"/>
          </p:cNvSpPr>
          <p:nvPr>
            <p:ph idx="1"/>
          </p:nvPr>
        </p:nvSpPr>
        <p:spPr/>
        <p:txBody>
          <a:bodyPr/>
          <a:lstStyle/>
          <a:p>
            <a:r>
              <a:rPr lang="en-US" sz="2660" dirty="0">
                <a:latin typeface="Times New Roman" pitchFamily="18" charset="0"/>
                <a:cs typeface="Times New Roman" pitchFamily="18" charset="0"/>
              </a:rPr>
              <a:t>An element can be added to an array simply by using a key/index that hasn’t been used</a:t>
            </a:r>
          </a:p>
          <a:p>
            <a:pPr>
              <a:buNone/>
            </a:pPr>
            <a:r>
              <a:rPr lang="en-US" sz="2660" dirty="0">
                <a:latin typeface="Times New Roman" pitchFamily="18" charset="0"/>
                <a:cs typeface="Times New Roman" pitchFamily="18" charset="0"/>
              </a:rPr>
              <a:t>      	$days[5] = "Sat";</a:t>
            </a:r>
          </a:p>
          <a:p>
            <a:r>
              <a:rPr lang="en-US" sz="2660" dirty="0">
                <a:latin typeface="Times New Roman" pitchFamily="18" charset="0"/>
                <a:cs typeface="Times New Roman" pitchFamily="18" charset="0"/>
              </a:rPr>
              <a:t>A new element can be added to the end of any array	</a:t>
            </a:r>
          </a:p>
          <a:p>
            <a:pPr>
              <a:buNone/>
            </a:pPr>
            <a:r>
              <a:rPr lang="en-US" sz="2660" dirty="0">
                <a:latin typeface="Times New Roman" pitchFamily="18" charset="0"/>
                <a:cs typeface="Times New Roman" pitchFamily="18" charset="0"/>
              </a:rPr>
              <a:t>   	$days[ ] = "Sun";</a:t>
            </a:r>
          </a:p>
          <a:p>
            <a:pPr>
              <a:buNone/>
            </a:pPr>
            <a:endParaRPr lang="en-US" dirty="0"/>
          </a:p>
        </p:txBody>
      </p:sp>
    </p:spTree>
    <p:extLst>
      <p:ext uri="{BB962C8B-B14F-4D97-AF65-F5344CB8AC3E}">
        <p14:creationId xmlns:p14="http://schemas.microsoft.com/office/powerpoint/2010/main" val="476146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940" y="506730"/>
            <a:ext cx="7818120" cy="840026"/>
          </a:xfrm>
        </p:spPr>
        <p:txBody>
          <a:bodyPr>
            <a:normAutofit fontScale="90000"/>
          </a:bodyPr>
          <a:lstStyle/>
          <a:p>
            <a:r>
              <a:rPr lang="en-US" b="1" dirty="0">
                <a:latin typeface="Times New Roman" pitchFamily="18" charset="0"/>
                <a:cs typeface="Times New Roman" pitchFamily="18" charset="0"/>
              </a:rPr>
              <a:t>   Adding to an array-And quickly printing</a:t>
            </a:r>
            <a:br>
              <a:rPr lang="en-US" dirty="0"/>
            </a:br>
            <a:endParaRPr lang="en-US" dirty="0"/>
          </a:p>
        </p:txBody>
      </p:sp>
      <p:sp>
        <p:nvSpPr>
          <p:cNvPr id="3" name="Content Placeholder 2"/>
          <p:cNvSpPr>
            <a:spLocks noGrp="1"/>
          </p:cNvSpPr>
          <p:nvPr>
            <p:ph idx="1"/>
          </p:nvPr>
        </p:nvSpPr>
        <p:spPr>
          <a:xfrm>
            <a:off x="825818" y="1230684"/>
            <a:ext cx="7492365" cy="4637432"/>
          </a:xfrm>
        </p:spPr>
        <p:txBody>
          <a:bodyPr>
            <a:normAutofit fontScale="92500"/>
          </a:bodyPr>
          <a:lstStyle/>
          <a:p>
            <a:r>
              <a:rPr lang="en-US" sz="2850" dirty="0">
                <a:latin typeface="Times New Roman" pitchFamily="18" charset="0"/>
                <a:cs typeface="Times New Roman" pitchFamily="18" charset="0"/>
              </a:rPr>
              <a:t>PHP is more than happy to let you “skip” an index</a:t>
            </a:r>
          </a:p>
          <a:p>
            <a:r>
              <a:rPr lang="en-US" sz="2850" dirty="0">
                <a:latin typeface="Times New Roman" pitchFamily="18" charset="0"/>
                <a:cs typeface="Times New Roman" pitchFamily="18" charset="0"/>
              </a:rPr>
              <a:t>$days = array("</a:t>
            </a:r>
            <a:r>
              <a:rPr lang="en-US" sz="2850" dirty="0" err="1">
                <a:latin typeface="Times New Roman" pitchFamily="18" charset="0"/>
                <a:cs typeface="Times New Roman" pitchFamily="18" charset="0"/>
              </a:rPr>
              <a:t>Mon","Tue","Wed","Thu","Fri</a:t>
            </a:r>
            <a:r>
              <a:rPr lang="en-US" sz="2850" dirty="0">
                <a:latin typeface="Times New Roman" pitchFamily="18" charset="0"/>
                <a:cs typeface="Times New Roman" pitchFamily="18" charset="0"/>
              </a:rPr>
              <a:t>");</a:t>
            </a:r>
          </a:p>
          <a:p>
            <a:r>
              <a:rPr lang="en-US" sz="2850" dirty="0">
                <a:latin typeface="Times New Roman" pitchFamily="18" charset="0"/>
                <a:cs typeface="Times New Roman" pitchFamily="18" charset="0"/>
              </a:rPr>
              <a:t>$days[7] = "Sat";</a:t>
            </a:r>
          </a:p>
          <a:p>
            <a:r>
              <a:rPr lang="en-US" sz="2850" dirty="0" err="1">
                <a:solidFill>
                  <a:srgbClr val="CE2933"/>
                </a:solidFill>
                <a:latin typeface="Times New Roman" pitchFamily="18" charset="0"/>
                <a:cs typeface="Times New Roman" pitchFamily="18" charset="0"/>
              </a:rPr>
              <a:t>print_r</a:t>
            </a:r>
            <a:r>
              <a:rPr lang="en-US" sz="2850" dirty="0">
                <a:latin typeface="Times New Roman" pitchFamily="18" charset="0"/>
                <a:cs typeface="Times New Roman" pitchFamily="18" charset="0"/>
              </a:rPr>
              <a:t>($days);</a:t>
            </a:r>
          </a:p>
          <a:p>
            <a:endParaRPr lang="en-US" sz="2850" dirty="0">
              <a:latin typeface="Times New Roman" pitchFamily="18" charset="0"/>
              <a:cs typeface="Times New Roman" pitchFamily="18" charset="0"/>
            </a:endParaRPr>
          </a:p>
          <a:p>
            <a:r>
              <a:rPr lang="en-US" sz="2850" dirty="0">
                <a:latin typeface="Times New Roman" pitchFamily="18" charset="0"/>
                <a:cs typeface="Times New Roman" pitchFamily="18" charset="0"/>
              </a:rPr>
              <a:t>Array ([0] =&gt; Mon [1] =&gt; Tue [2] =&gt; Wed [3] =&gt; Thu [</a:t>
            </a:r>
            <a:r>
              <a:rPr lang="en-US" sz="2850" b="1" dirty="0">
                <a:solidFill>
                  <a:srgbClr val="CE2933"/>
                </a:solidFill>
                <a:latin typeface="Times New Roman" pitchFamily="18" charset="0"/>
                <a:cs typeface="Times New Roman" pitchFamily="18" charset="0"/>
              </a:rPr>
              <a:t>4</a:t>
            </a:r>
            <a:r>
              <a:rPr lang="en-US" sz="2850" dirty="0">
                <a:latin typeface="Times New Roman" pitchFamily="18" charset="0"/>
                <a:cs typeface="Times New Roman" pitchFamily="18" charset="0"/>
              </a:rPr>
              <a:t>] =&gt; Fri [</a:t>
            </a:r>
            <a:r>
              <a:rPr lang="en-US" sz="2850" b="1" dirty="0">
                <a:solidFill>
                  <a:srgbClr val="CE2933"/>
                </a:solidFill>
                <a:latin typeface="Times New Roman" pitchFamily="18" charset="0"/>
                <a:cs typeface="Times New Roman" pitchFamily="18" charset="0"/>
              </a:rPr>
              <a:t>7</a:t>
            </a:r>
            <a:r>
              <a:rPr lang="en-US" sz="2850" dirty="0">
                <a:latin typeface="Times New Roman" pitchFamily="18" charset="0"/>
                <a:cs typeface="Times New Roman" pitchFamily="18" charset="0"/>
              </a:rPr>
              <a:t>] =&gt; Sat)’</a:t>
            </a:r>
          </a:p>
          <a:p>
            <a:endParaRPr lang="en-US" sz="2850" dirty="0">
              <a:latin typeface="Times New Roman" pitchFamily="18" charset="0"/>
              <a:cs typeface="Times New Roman" pitchFamily="18" charset="0"/>
            </a:endParaRPr>
          </a:p>
          <a:p>
            <a:r>
              <a:rPr lang="en-US" sz="2850" dirty="0">
                <a:latin typeface="Times New Roman" pitchFamily="18" charset="0"/>
                <a:cs typeface="Times New Roman" pitchFamily="18" charset="0"/>
              </a:rPr>
              <a:t>If we try referencing $days[6], it will return a </a:t>
            </a:r>
            <a:r>
              <a:rPr lang="en-US" sz="2850" b="1" dirty="0">
                <a:latin typeface="Times New Roman" pitchFamily="18" charset="0"/>
                <a:cs typeface="Times New Roman" pitchFamily="18" charset="0"/>
              </a:rPr>
              <a:t>NULL </a:t>
            </a:r>
            <a:r>
              <a:rPr lang="en-US" sz="2850" dirty="0">
                <a:latin typeface="Times New Roman" pitchFamily="18" charset="0"/>
                <a:cs typeface="Times New Roman" pitchFamily="18" charset="0"/>
              </a:rPr>
              <a:t>value</a:t>
            </a:r>
          </a:p>
          <a:p>
            <a:endParaRPr lang="en-US" dirty="0"/>
          </a:p>
        </p:txBody>
      </p:sp>
    </p:spTree>
    <p:extLst>
      <p:ext uri="{BB962C8B-B14F-4D97-AF65-F5344CB8AC3E}">
        <p14:creationId xmlns:p14="http://schemas.microsoft.com/office/powerpoint/2010/main" val="1414465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    Deleting from an array</a:t>
            </a:r>
          </a:p>
        </p:txBody>
      </p:sp>
      <p:sp>
        <p:nvSpPr>
          <p:cNvPr id="3" name="Content Placeholder 2"/>
          <p:cNvSpPr>
            <a:spLocks noGrp="1"/>
          </p:cNvSpPr>
          <p:nvPr>
            <p:ph idx="1"/>
          </p:nvPr>
        </p:nvSpPr>
        <p:spPr/>
        <p:txBody>
          <a:bodyPr/>
          <a:lstStyle/>
          <a:p>
            <a:pPr>
              <a:buNone/>
            </a:pPr>
            <a:endParaRPr lang="en-US" sz="1710" dirty="0"/>
          </a:p>
          <a:p>
            <a:pPr>
              <a:buNone/>
            </a:pPr>
            <a:endParaRPr lang="en-US" dirty="0"/>
          </a:p>
        </p:txBody>
      </p:sp>
      <p:pic>
        <p:nvPicPr>
          <p:cNvPr id="6" name="Picture 4" descr="Screen Shot 2014-02-06 at 10.43.31 PM.png"/>
          <p:cNvPicPr>
            <a:picLocks noChangeAspect="1"/>
          </p:cNvPicPr>
          <p:nvPr/>
        </p:nvPicPr>
        <p:blipFill>
          <a:blip r:embed="rId2" cstate="print"/>
          <a:srcRect/>
          <a:stretch>
            <a:fillRect/>
          </a:stretch>
        </p:blipFill>
        <p:spPr bwMode="auto">
          <a:xfrm>
            <a:off x="662940" y="1375410"/>
            <a:ext cx="7778909" cy="4850062"/>
          </a:xfrm>
          <a:prstGeom prst="rect">
            <a:avLst/>
          </a:prstGeom>
          <a:noFill/>
          <a:ln w="9525">
            <a:noFill/>
            <a:miter lim="800000"/>
            <a:headEnd/>
            <a:tailEnd/>
          </a:ln>
        </p:spPr>
      </p:pic>
    </p:spTree>
    <p:extLst>
      <p:ext uri="{BB962C8B-B14F-4D97-AF65-F5344CB8AC3E}">
        <p14:creationId xmlns:p14="http://schemas.microsoft.com/office/powerpoint/2010/main" val="168825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    Deleting from an array</a:t>
            </a:r>
          </a:p>
        </p:txBody>
      </p:sp>
      <p:sp>
        <p:nvSpPr>
          <p:cNvPr id="3" name="Content Placeholder 2"/>
          <p:cNvSpPr>
            <a:spLocks noGrp="1"/>
          </p:cNvSpPr>
          <p:nvPr>
            <p:ph idx="1"/>
          </p:nvPr>
        </p:nvSpPr>
        <p:spPr>
          <a:xfrm>
            <a:off x="825818" y="1375460"/>
            <a:ext cx="7492365" cy="4492655"/>
          </a:xfrm>
        </p:spPr>
        <p:txBody>
          <a:bodyPr/>
          <a:lstStyle/>
          <a:p>
            <a:pPr>
              <a:buNone/>
            </a:pPr>
            <a:r>
              <a:rPr lang="en-US" sz="2660" dirty="0">
                <a:latin typeface="Times New Roman" pitchFamily="18" charset="0"/>
                <a:cs typeface="Times New Roman" pitchFamily="18" charset="0"/>
              </a:rPr>
              <a:t>You can explicitly delete array elements using the unset() function.</a:t>
            </a:r>
          </a:p>
          <a:p>
            <a:pPr>
              <a:buNone/>
            </a:pPr>
            <a:endParaRPr lang="en-US" sz="2660" dirty="0">
              <a:latin typeface="Times New Roman" pitchFamily="18" charset="0"/>
              <a:cs typeface="Times New Roman" pitchFamily="18" charset="0"/>
            </a:endParaRPr>
          </a:p>
          <a:p>
            <a:pPr>
              <a:buNone/>
            </a:pPr>
            <a:r>
              <a:rPr lang="en-US" sz="2660" dirty="0" err="1">
                <a:latin typeface="Times New Roman" pitchFamily="18" charset="0"/>
                <a:cs typeface="Times New Roman" pitchFamily="18" charset="0"/>
              </a:rPr>
              <a:t>array_values</a:t>
            </a:r>
            <a:r>
              <a:rPr lang="en-US" sz="2660" dirty="0">
                <a:latin typeface="Times New Roman" pitchFamily="18" charset="0"/>
                <a:cs typeface="Times New Roman" pitchFamily="18" charset="0"/>
              </a:rPr>
              <a:t>() </a:t>
            </a:r>
            <a:r>
              <a:rPr lang="en-US" sz="2660" dirty="0" err="1">
                <a:latin typeface="Times New Roman" pitchFamily="18" charset="0"/>
                <a:cs typeface="Times New Roman" pitchFamily="18" charset="0"/>
              </a:rPr>
              <a:t>reindexes</a:t>
            </a:r>
            <a:r>
              <a:rPr lang="en-US" sz="2660" dirty="0">
                <a:latin typeface="Times New Roman" pitchFamily="18" charset="0"/>
                <a:cs typeface="Times New Roman" pitchFamily="18" charset="0"/>
              </a:rPr>
              <a:t> the array numerically</a:t>
            </a:r>
          </a:p>
          <a:p>
            <a:pPr>
              <a:buNone/>
            </a:pPr>
            <a:endParaRPr lang="en-US" sz="1710" dirty="0"/>
          </a:p>
          <a:p>
            <a:endParaRPr lang="en-US" dirty="0"/>
          </a:p>
        </p:txBody>
      </p:sp>
    </p:spTree>
    <p:extLst>
      <p:ext uri="{BB962C8B-B14F-4D97-AF65-F5344CB8AC3E}">
        <p14:creationId xmlns:p14="http://schemas.microsoft.com/office/powerpoint/2010/main" val="1816523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    Deleting from an array</a:t>
            </a:r>
          </a:p>
        </p:txBody>
      </p:sp>
      <p:sp>
        <p:nvSpPr>
          <p:cNvPr id="3" name="Content Placeholder 2"/>
          <p:cNvSpPr>
            <a:spLocks noGrp="1"/>
          </p:cNvSpPr>
          <p:nvPr>
            <p:ph idx="1"/>
          </p:nvPr>
        </p:nvSpPr>
        <p:spPr/>
        <p:txBody>
          <a:bodyPr/>
          <a:lstStyle/>
          <a:p>
            <a:pPr>
              <a:buNone/>
            </a:pPr>
            <a:r>
              <a:rPr lang="en-US" dirty="0"/>
              <a:t>You can explicitly delete array elements using the unset() function</a:t>
            </a:r>
          </a:p>
          <a:p>
            <a:pPr>
              <a:buNone/>
            </a:pPr>
            <a:endParaRPr lang="en-US" sz="1710" dirty="0"/>
          </a:p>
          <a:p>
            <a:pPr>
              <a:buNone/>
            </a:pPr>
            <a:endParaRPr lang="en-US" dirty="0"/>
          </a:p>
        </p:txBody>
      </p:sp>
      <p:pic>
        <p:nvPicPr>
          <p:cNvPr id="4" name="Picture 4" descr="Screen Shot 2014-02-06 at 10.43.31 PM.png"/>
          <p:cNvPicPr>
            <a:picLocks noChangeAspect="1"/>
          </p:cNvPicPr>
          <p:nvPr/>
        </p:nvPicPr>
        <p:blipFill>
          <a:blip r:embed="rId2" cstate="print"/>
          <a:srcRect/>
          <a:stretch>
            <a:fillRect/>
          </a:stretch>
        </p:blipFill>
        <p:spPr bwMode="auto">
          <a:xfrm>
            <a:off x="880110" y="2678430"/>
            <a:ext cx="7166519" cy="3474629"/>
          </a:xfrm>
          <a:prstGeom prst="rect">
            <a:avLst/>
          </a:prstGeom>
          <a:noFill/>
          <a:ln w="9525">
            <a:noFill/>
            <a:miter lim="800000"/>
            <a:headEnd/>
            <a:tailEnd/>
          </a:ln>
        </p:spPr>
      </p:pic>
    </p:spTree>
    <p:extLst>
      <p:ext uri="{BB962C8B-B14F-4D97-AF65-F5344CB8AC3E}">
        <p14:creationId xmlns:p14="http://schemas.microsoft.com/office/powerpoint/2010/main" val="2659187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217078"/>
            <a:ext cx="7492365" cy="1085822"/>
          </a:xfrm>
        </p:spPr>
        <p:txBody>
          <a:bodyPr/>
          <a:lstStyle/>
          <a:p>
            <a:r>
              <a:rPr lang="en-US" b="1" dirty="0">
                <a:latin typeface="Times New Roman" pitchFamily="18" charset="0"/>
                <a:cs typeface="Times New Roman" pitchFamily="18" charset="0"/>
              </a:rPr>
              <a:t>Checking for a value</a:t>
            </a:r>
          </a:p>
        </p:txBody>
      </p:sp>
      <p:sp>
        <p:nvSpPr>
          <p:cNvPr id="3" name="Content Placeholder 2"/>
          <p:cNvSpPr>
            <a:spLocks noGrp="1"/>
          </p:cNvSpPr>
          <p:nvPr>
            <p:ph idx="1"/>
          </p:nvPr>
        </p:nvSpPr>
        <p:spPr>
          <a:xfrm>
            <a:off x="825818" y="723967"/>
            <a:ext cx="7492365" cy="5144148"/>
          </a:xfrm>
        </p:spPr>
        <p:txBody>
          <a:bodyPr/>
          <a:lstStyle/>
          <a:p>
            <a:pPr algn="just">
              <a:lnSpc>
                <a:spcPct val="150000"/>
              </a:lnSpc>
            </a:pPr>
            <a:r>
              <a:rPr lang="en-US" sz="2660" dirty="0">
                <a:latin typeface="Times New Roman" pitchFamily="18" charset="0"/>
                <a:cs typeface="Times New Roman" pitchFamily="18" charset="0"/>
              </a:rPr>
              <a:t>Since array keys need not be sequential, and need not be integers, you may run into a scenario where you want to check if a value has been set for a particular key.</a:t>
            </a:r>
          </a:p>
          <a:p>
            <a:pPr algn="just">
              <a:lnSpc>
                <a:spcPct val="150000"/>
              </a:lnSpc>
            </a:pPr>
            <a:r>
              <a:rPr lang="en-US" sz="2660" dirty="0">
                <a:latin typeface="Times New Roman" pitchFamily="18" charset="0"/>
                <a:cs typeface="Times New Roman" pitchFamily="18" charset="0"/>
              </a:rPr>
              <a:t>To check if a value exists for a key, you can therefore use the </a:t>
            </a:r>
            <a:r>
              <a:rPr lang="en-US" sz="2660" dirty="0" err="1">
                <a:latin typeface="Times New Roman" pitchFamily="18" charset="0"/>
                <a:cs typeface="Times New Roman" pitchFamily="18" charset="0"/>
              </a:rPr>
              <a:t>isset</a:t>
            </a:r>
            <a:r>
              <a:rPr lang="en-US" sz="2660" dirty="0">
                <a:latin typeface="Times New Roman" pitchFamily="18" charset="0"/>
                <a:cs typeface="Times New Roman" pitchFamily="18" charset="0"/>
              </a:rPr>
              <a:t>() function, which returns true if a value has been set, and false otherwise</a:t>
            </a:r>
          </a:p>
          <a:p>
            <a:pPr>
              <a:buNone/>
            </a:pPr>
            <a:endParaRPr lang="en-US" sz="1710" dirty="0"/>
          </a:p>
          <a:p>
            <a:pPr>
              <a:buNone/>
            </a:pPr>
            <a:endParaRPr lang="en-US" dirty="0"/>
          </a:p>
        </p:txBody>
      </p:sp>
    </p:spTree>
    <p:extLst>
      <p:ext uri="{BB962C8B-B14F-4D97-AF65-F5344CB8AC3E}">
        <p14:creationId xmlns:p14="http://schemas.microsoft.com/office/powerpoint/2010/main" val="2795425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217078"/>
            <a:ext cx="7492365" cy="1085822"/>
          </a:xfrm>
        </p:spPr>
        <p:txBody>
          <a:bodyPr/>
          <a:lstStyle/>
          <a:p>
            <a:r>
              <a:rPr lang="en-US" b="1" dirty="0">
                <a:latin typeface="Times New Roman" pitchFamily="18" charset="0"/>
                <a:cs typeface="Times New Roman" pitchFamily="18" charset="0"/>
              </a:rPr>
              <a:t>Checking for a value</a:t>
            </a:r>
          </a:p>
        </p:txBody>
      </p:sp>
      <p:sp>
        <p:nvSpPr>
          <p:cNvPr id="3" name="Content Placeholder 2"/>
          <p:cNvSpPr>
            <a:spLocks noGrp="1"/>
          </p:cNvSpPr>
          <p:nvPr>
            <p:ph idx="1"/>
          </p:nvPr>
        </p:nvSpPr>
        <p:spPr>
          <a:xfrm>
            <a:off x="825818" y="723967"/>
            <a:ext cx="7492365" cy="5144148"/>
          </a:xfrm>
        </p:spPr>
        <p:txBody>
          <a:bodyPr/>
          <a:lstStyle/>
          <a:p>
            <a:pPr>
              <a:buNone/>
            </a:pPr>
            <a:endParaRPr lang="en-US" sz="1710" dirty="0"/>
          </a:p>
          <a:p>
            <a:pPr>
              <a:buNone/>
            </a:pPr>
            <a:endParaRPr lang="en-US" dirty="0"/>
          </a:p>
        </p:txBody>
      </p:sp>
      <p:pic>
        <p:nvPicPr>
          <p:cNvPr id="4" name="Picture 5" descr="Screen Shot 2014-02-06 at 10.44.54 PM.png"/>
          <p:cNvPicPr>
            <a:picLocks noChangeAspect="1"/>
          </p:cNvPicPr>
          <p:nvPr/>
        </p:nvPicPr>
        <p:blipFill>
          <a:blip r:embed="rId2" cstate="print"/>
          <a:srcRect/>
          <a:stretch>
            <a:fillRect/>
          </a:stretch>
        </p:blipFill>
        <p:spPr bwMode="auto">
          <a:xfrm>
            <a:off x="880110" y="941070"/>
            <a:ext cx="7238907" cy="5076349"/>
          </a:xfrm>
          <a:prstGeom prst="rect">
            <a:avLst/>
          </a:prstGeom>
          <a:noFill/>
          <a:ln w="9525">
            <a:noFill/>
            <a:miter lim="800000"/>
            <a:headEnd/>
            <a:tailEnd/>
          </a:ln>
        </p:spPr>
      </p:pic>
    </p:spTree>
    <p:extLst>
      <p:ext uri="{BB962C8B-B14F-4D97-AF65-F5344CB8AC3E}">
        <p14:creationId xmlns:p14="http://schemas.microsoft.com/office/powerpoint/2010/main" val="1157608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346869"/>
            <a:ext cx="7492365" cy="811426"/>
          </a:xfrm>
        </p:spPr>
        <p:txBody>
          <a:bodyPr>
            <a:normAutofit fontScale="90000"/>
          </a:bodyPr>
          <a:lstStyle/>
          <a:p>
            <a:r>
              <a:rPr lang="en-US" b="1" dirty="0">
                <a:latin typeface="Times New Roman" pitchFamily="18" charset="0"/>
                <a:cs typeface="Times New Roman" pitchFamily="18" charset="0"/>
              </a:rPr>
              <a:t>     Array Sorting-Sort it out</a:t>
            </a:r>
            <a:br>
              <a:rPr lang="en-US" b="1" dirty="0">
                <a:latin typeface="Times New Roman" pitchFamily="18" charset="0"/>
                <a:cs typeface="Times New Roman" pitchFamily="18" charset="0"/>
              </a:rPr>
            </a:b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825818" y="1085907"/>
            <a:ext cx="7492365" cy="4782208"/>
          </a:xfrm>
        </p:spPr>
        <p:txBody>
          <a:bodyPr>
            <a:normAutofit fontScale="92500" lnSpcReduction="20000"/>
          </a:bodyPr>
          <a:lstStyle/>
          <a:p>
            <a:pPr>
              <a:buNone/>
            </a:pPr>
            <a:r>
              <a:rPr lang="en-US" sz="2660" dirty="0">
                <a:latin typeface="Times New Roman" pitchFamily="18" charset="0"/>
                <a:cs typeface="Times New Roman" pitchFamily="18" charset="0"/>
              </a:rPr>
              <a:t>There are many built-in sort functions, which sort by key or by value. To sort the $days array by its values you would simply use:</a:t>
            </a:r>
          </a:p>
          <a:p>
            <a:pPr>
              <a:buNone/>
            </a:pPr>
            <a:r>
              <a:rPr lang="en-US" sz="2660" dirty="0">
                <a:latin typeface="Times New Roman" pitchFamily="18" charset="0"/>
                <a:cs typeface="Times New Roman" pitchFamily="18" charset="0"/>
              </a:rPr>
              <a:t>   	</a:t>
            </a:r>
            <a:r>
              <a:rPr lang="en-US" sz="2660" b="1" dirty="0">
                <a:latin typeface="Times New Roman" pitchFamily="18" charset="0"/>
                <a:cs typeface="Times New Roman" pitchFamily="18" charset="0"/>
              </a:rPr>
              <a:t>sort($days);</a:t>
            </a:r>
          </a:p>
          <a:p>
            <a:pPr>
              <a:buNone/>
            </a:pPr>
            <a:r>
              <a:rPr lang="en-US" sz="2660" dirty="0">
                <a:latin typeface="Times New Roman" pitchFamily="18" charset="0"/>
                <a:cs typeface="Times New Roman" pitchFamily="18" charset="0"/>
              </a:rPr>
              <a:t>As the values are all strings, the resulting array would be:</a:t>
            </a:r>
          </a:p>
          <a:p>
            <a:pPr>
              <a:buNone/>
            </a:pPr>
            <a:r>
              <a:rPr lang="en-US" sz="2660" dirty="0">
                <a:latin typeface="Times New Roman" pitchFamily="18" charset="0"/>
                <a:cs typeface="Times New Roman" pitchFamily="18" charset="0"/>
              </a:rPr>
              <a:t>Array ([0] =&gt; Fri [1] =&gt; Mon [2] =&gt; Sat [3] =&gt; Sun [4] =&gt; Thu </a:t>
            </a:r>
            <a:r>
              <a:rPr lang="cs-CZ" sz="2660" dirty="0">
                <a:latin typeface="Times New Roman" pitchFamily="18" charset="0"/>
                <a:cs typeface="Times New Roman" pitchFamily="18" charset="0"/>
              </a:rPr>
              <a:t>[5] =&gt; Tue [6] =&gt; Wed)</a:t>
            </a:r>
          </a:p>
          <a:p>
            <a:pPr>
              <a:buNone/>
            </a:pPr>
            <a:r>
              <a:rPr lang="en-US" sz="2660" dirty="0">
                <a:latin typeface="Times New Roman" pitchFamily="18" charset="0"/>
                <a:cs typeface="Times New Roman" pitchFamily="18" charset="0"/>
              </a:rPr>
              <a:t>A better sort, one that would have kept keys and values associated together, is:</a:t>
            </a:r>
          </a:p>
          <a:p>
            <a:pPr>
              <a:buNone/>
            </a:pPr>
            <a:r>
              <a:rPr lang="en-US" sz="2660" dirty="0">
                <a:latin typeface="Times New Roman" pitchFamily="18" charset="0"/>
                <a:cs typeface="Times New Roman" pitchFamily="18" charset="0"/>
              </a:rPr>
              <a:t>   	</a:t>
            </a:r>
            <a:r>
              <a:rPr lang="en-US" sz="2660" b="1" dirty="0" err="1">
                <a:latin typeface="Times New Roman" pitchFamily="18" charset="0"/>
                <a:cs typeface="Times New Roman" pitchFamily="18" charset="0"/>
              </a:rPr>
              <a:t>asort</a:t>
            </a:r>
            <a:r>
              <a:rPr lang="en-US" sz="2660" b="1" dirty="0">
                <a:latin typeface="Times New Roman" pitchFamily="18" charset="0"/>
                <a:cs typeface="Times New Roman" pitchFamily="18" charset="0"/>
              </a:rPr>
              <a:t>($days);</a:t>
            </a:r>
          </a:p>
          <a:p>
            <a:pPr>
              <a:buNone/>
            </a:pPr>
            <a:r>
              <a:rPr lang="en-US" sz="2660" dirty="0">
                <a:latin typeface="Times New Roman" pitchFamily="18" charset="0"/>
                <a:cs typeface="Times New Roman" pitchFamily="18" charset="0"/>
              </a:rPr>
              <a:t>Array ([4] =&gt; Fri [0] =&gt; Mon [5] =&gt; Sat [6] =&gt; Sun [3] =&gt; Thu </a:t>
            </a:r>
            <a:r>
              <a:rPr lang="cs-CZ" sz="2660" dirty="0">
                <a:latin typeface="Times New Roman" pitchFamily="18" charset="0"/>
                <a:cs typeface="Times New Roman" pitchFamily="18" charset="0"/>
              </a:rPr>
              <a:t>[1] =&gt; Tue [2] =&gt; Wed)</a:t>
            </a:r>
            <a:endParaRPr lang="en-US" sz="2660" dirty="0">
              <a:latin typeface="Times New Roman" pitchFamily="18" charset="0"/>
              <a:cs typeface="Times New Roman" pitchFamily="18" charset="0"/>
            </a:endParaRPr>
          </a:p>
          <a:p>
            <a:pPr>
              <a:buNone/>
            </a:pPr>
            <a:endParaRPr lang="en-US" dirty="0"/>
          </a:p>
        </p:txBody>
      </p:sp>
    </p:spTree>
    <p:extLst>
      <p:ext uri="{BB962C8B-B14F-4D97-AF65-F5344CB8AC3E}">
        <p14:creationId xmlns:p14="http://schemas.microsoft.com/office/powerpoint/2010/main" val="3902918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506802"/>
            <a:ext cx="7492365" cy="1099351"/>
          </a:xfrm>
        </p:spPr>
        <p:txBody>
          <a:bodyPr>
            <a:normAutofit fontScale="90000"/>
          </a:bodyPr>
          <a:lstStyle/>
          <a:p>
            <a:r>
              <a:rPr lang="en-US" dirty="0"/>
              <a:t>    </a:t>
            </a:r>
            <a:br>
              <a:rPr lang="en-US" dirty="0"/>
            </a:br>
            <a:r>
              <a:rPr lang="en-US" b="1" dirty="0">
                <a:latin typeface="Times New Roman" pitchFamily="18" charset="0"/>
                <a:cs typeface="Times New Roman" pitchFamily="18" charset="0"/>
              </a:rPr>
              <a:t>More array operations-Too many to go over in depth here…</a:t>
            </a:r>
            <a:br>
              <a:rPr lang="en-US" dirty="0"/>
            </a:br>
            <a:endParaRPr lang="en-US" dirty="0"/>
          </a:p>
        </p:txBody>
      </p:sp>
      <p:sp>
        <p:nvSpPr>
          <p:cNvPr id="3" name="Content Placeholder 2"/>
          <p:cNvSpPr>
            <a:spLocks noGrp="1"/>
          </p:cNvSpPr>
          <p:nvPr>
            <p:ph idx="1"/>
          </p:nvPr>
        </p:nvSpPr>
        <p:spPr>
          <a:xfrm>
            <a:off x="807819" y="1737400"/>
            <a:ext cx="7510364" cy="3908958"/>
          </a:xfrm>
        </p:spPr>
        <p:txBody>
          <a:bodyPr/>
          <a:lstStyle/>
          <a:p>
            <a:pPr>
              <a:buFont typeface="Arial" charset="0"/>
              <a:buChar char="•"/>
            </a:pPr>
            <a:r>
              <a:rPr lang="en-US" sz="2660" dirty="0" err="1">
                <a:latin typeface="Times New Roman" pitchFamily="18" charset="0"/>
                <a:cs typeface="Times New Roman" pitchFamily="18" charset="0"/>
              </a:rPr>
              <a:t>array_keys</a:t>
            </a:r>
            <a:r>
              <a:rPr lang="en-US" sz="2660" dirty="0">
                <a:latin typeface="Times New Roman" pitchFamily="18" charset="0"/>
                <a:cs typeface="Times New Roman" pitchFamily="18" charset="0"/>
              </a:rPr>
              <a:t>($</a:t>
            </a:r>
            <a:r>
              <a:rPr lang="en-US" sz="2660" dirty="0" err="1">
                <a:latin typeface="Times New Roman" pitchFamily="18" charset="0"/>
                <a:cs typeface="Times New Roman" pitchFamily="18" charset="0"/>
              </a:rPr>
              <a:t>someArray</a:t>
            </a:r>
            <a:r>
              <a:rPr lang="en-US" sz="2660" dirty="0">
                <a:latin typeface="Times New Roman" pitchFamily="18" charset="0"/>
                <a:cs typeface="Times New Roman" pitchFamily="18" charset="0"/>
              </a:rPr>
              <a:t>)</a:t>
            </a:r>
          </a:p>
          <a:p>
            <a:pPr>
              <a:buFont typeface="Arial" charset="0"/>
              <a:buChar char="•"/>
            </a:pPr>
            <a:r>
              <a:rPr lang="en-US" sz="2660" dirty="0" err="1">
                <a:latin typeface="Times New Roman" pitchFamily="18" charset="0"/>
                <a:cs typeface="Times New Roman" pitchFamily="18" charset="0"/>
              </a:rPr>
              <a:t>array_values</a:t>
            </a:r>
            <a:r>
              <a:rPr lang="en-US" sz="2660" dirty="0">
                <a:latin typeface="Times New Roman" pitchFamily="18" charset="0"/>
                <a:cs typeface="Times New Roman" pitchFamily="18" charset="0"/>
              </a:rPr>
              <a:t>($</a:t>
            </a:r>
            <a:r>
              <a:rPr lang="en-US" sz="2660" dirty="0" err="1">
                <a:latin typeface="Times New Roman" pitchFamily="18" charset="0"/>
                <a:cs typeface="Times New Roman" pitchFamily="18" charset="0"/>
              </a:rPr>
              <a:t>someArray</a:t>
            </a:r>
            <a:r>
              <a:rPr lang="en-US" sz="2660" dirty="0">
                <a:latin typeface="Times New Roman" pitchFamily="18" charset="0"/>
                <a:cs typeface="Times New Roman" pitchFamily="18" charset="0"/>
              </a:rPr>
              <a:t>)</a:t>
            </a:r>
          </a:p>
          <a:p>
            <a:pPr>
              <a:buFont typeface="Arial" charset="0"/>
              <a:buChar char="•"/>
            </a:pPr>
            <a:r>
              <a:rPr lang="en-US" sz="2660" dirty="0" err="1">
                <a:latin typeface="Times New Roman" pitchFamily="18" charset="0"/>
                <a:cs typeface="Times New Roman" pitchFamily="18" charset="0"/>
              </a:rPr>
              <a:t>array_rand</a:t>
            </a:r>
            <a:r>
              <a:rPr lang="en-US" sz="2660" dirty="0">
                <a:latin typeface="Times New Roman" pitchFamily="18" charset="0"/>
                <a:cs typeface="Times New Roman" pitchFamily="18" charset="0"/>
              </a:rPr>
              <a:t>($</a:t>
            </a:r>
            <a:r>
              <a:rPr lang="en-US" sz="2660" dirty="0" err="1">
                <a:latin typeface="Times New Roman" pitchFamily="18" charset="0"/>
                <a:cs typeface="Times New Roman" pitchFamily="18" charset="0"/>
              </a:rPr>
              <a:t>someArray</a:t>
            </a:r>
            <a:r>
              <a:rPr lang="en-US" sz="2660" dirty="0">
                <a:latin typeface="Times New Roman" pitchFamily="18" charset="0"/>
                <a:cs typeface="Times New Roman" pitchFamily="18" charset="0"/>
              </a:rPr>
              <a:t>, $num=1)</a:t>
            </a:r>
          </a:p>
          <a:p>
            <a:pPr>
              <a:buFont typeface="Arial" charset="0"/>
              <a:buChar char="•"/>
            </a:pPr>
            <a:r>
              <a:rPr lang="en-US" sz="2660" dirty="0" err="1">
                <a:latin typeface="Times New Roman" pitchFamily="18" charset="0"/>
                <a:cs typeface="Times New Roman" pitchFamily="18" charset="0"/>
              </a:rPr>
              <a:t>array_reverse</a:t>
            </a:r>
            <a:r>
              <a:rPr lang="en-US" sz="2660" dirty="0">
                <a:latin typeface="Times New Roman" pitchFamily="18" charset="0"/>
                <a:cs typeface="Times New Roman" pitchFamily="18" charset="0"/>
              </a:rPr>
              <a:t>($</a:t>
            </a:r>
            <a:r>
              <a:rPr lang="en-US" sz="2660" dirty="0" err="1">
                <a:latin typeface="Times New Roman" pitchFamily="18" charset="0"/>
                <a:cs typeface="Times New Roman" pitchFamily="18" charset="0"/>
              </a:rPr>
              <a:t>someArray</a:t>
            </a:r>
            <a:r>
              <a:rPr lang="en-US" sz="2660" dirty="0">
                <a:latin typeface="Times New Roman" pitchFamily="18" charset="0"/>
                <a:cs typeface="Times New Roman" pitchFamily="18" charset="0"/>
              </a:rPr>
              <a:t>)</a:t>
            </a:r>
          </a:p>
          <a:p>
            <a:pPr>
              <a:buFont typeface="Arial" charset="0"/>
              <a:buChar char="•"/>
            </a:pPr>
            <a:r>
              <a:rPr lang="en-US" sz="2660" dirty="0" err="1">
                <a:latin typeface="Times New Roman" pitchFamily="18" charset="0"/>
                <a:cs typeface="Times New Roman" pitchFamily="18" charset="0"/>
              </a:rPr>
              <a:t>array_walk</a:t>
            </a:r>
            <a:r>
              <a:rPr lang="en-US" sz="2660" dirty="0">
                <a:latin typeface="Times New Roman" pitchFamily="18" charset="0"/>
                <a:cs typeface="Times New Roman" pitchFamily="18" charset="0"/>
              </a:rPr>
              <a:t>($</a:t>
            </a:r>
            <a:r>
              <a:rPr lang="en-US" sz="2660" dirty="0" err="1">
                <a:latin typeface="Times New Roman" pitchFamily="18" charset="0"/>
                <a:cs typeface="Times New Roman" pitchFamily="18" charset="0"/>
              </a:rPr>
              <a:t>someArray</a:t>
            </a:r>
            <a:r>
              <a:rPr lang="en-US" sz="2660" dirty="0">
                <a:latin typeface="Times New Roman" pitchFamily="18" charset="0"/>
                <a:cs typeface="Times New Roman" pitchFamily="18" charset="0"/>
              </a:rPr>
              <a:t>, $callback, </a:t>
            </a:r>
            <a:r>
              <a:rPr lang="en-US" sz="2660" dirty="0" err="1">
                <a:latin typeface="Times New Roman" pitchFamily="18" charset="0"/>
                <a:cs typeface="Times New Roman" pitchFamily="18" charset="0"/>
              </a:rPr>
              <a:t>optionalParam</a:t>
            </a:r>
            <a:r>
              <a:rPr lang="en-US" sz="2660" dirty="0">
                <a:latin typeface="Times New Roman" pitchFamily="18" charset="0"/>
                <a:cs typeface="Times New Roman" pitchFamily="18" charset="0"/>
              </a:rPr>
              <a:t>)</a:t>
            </a:r>
          </a:p>
          <a:p>
            <a:pPr>
              <a:buFont typeface="Arial" charset="0"/>
              <a:buChar char="•"/>
            </a:pPr>
            <a:r>
              <a:rPr lang="en-US" sz="2660" dirty="0" err="1">
                <a:latin typeface="Times New Roman" pitchFamily="18" charset="0"/>
                <a:cs typeface="Times New Roman" pitchFamily="18" charset="0"/>
              </a:rPr>
              <a:t>in_array</a:t>
            </a:r>
            <a:r>
              <a:rPr lang="en-US" sz="2660" dirty="0">
                <a:latin typeface="Times New Roman" pitchFamily="18" charset="0"/>
                <a:cs typeface="Times New Roman" pitchFamily="18" charset="0"/>
              </a:rPr>
              <a:t>($needle, $haystack)</a:t>
            </a:r>
          </a:p>
          <a:p>
            <a:pPr>
              <a:buFont typeface="Arial" charset="0"/>
              <a:buChar char="•"/>
            </a:pPr>
            <a:r>
              <a:rPr lang="en-US" sz="2660" dirty="0">
                <a:latin typeface="Times New Roman" pitchFamily="18" charset="0"/>
                <a:cs typeface="Times New Roman" pitchFamily="18" charset="0"/>
              </a:rPr>
              <a:t>shuffle($</a:t>
            </a:r>
            <a:r>
              <a:rPr lang="en-US" sz="2660" dirty="0" err="1">
                <a:latin typeface="Times New Roman" pitchFamily="18" charset="0"/>
                <a:cs typeface="Times New Roman" pitchFamily="18" charset="0"/>
              </a:rPr>
              <a:t>someArray</a:t>
            </a:r>
            <a:r>
              <a:rPr lang="en-US" sz="2660" dirty="0">
                <a:latin typeface="Times New Roman" pitchFamily="18" charset="0"/>
                <a:cs typeface="Times New Roman" pitchFamily="18" charset="0"/>
              </a:rPr>
              <a:t>)</a:t>
            </a:r>
          </a:p>
          <a:p>
            <a:pPr>
              <a:buFont typeface="Arial" charset="0"/>
              <a:buChar char="•"/>
            </a:pPr>
            <a:r>
              <a:rPr lang="en-US" sz="2660" dirty="0">
                <a:latin typeface="Times New Roman" pitchFamily="18" charset="0"/>
                <a:cs typeface="Times New Roman" pitchFamily="18" charset="0"/>
              </a:rPr>
              <a:t>…</a:t>
            </a:r>
          </a:p>
          <a:p>
            <a:pPr>
              <a:buNone/>
            </a:pPr>
            <a:endParaRPr lang="en-US" dirty="0"/>
          </a:p>
        </p:txBody>
      </p:sp>
    </p:spTree>
    <p:extLst>
      <p:ext uri="{BB962C8B-B14F-4D97-AF65-F5344CB8AC3E}">
        <p14:creationId xmlns:p14="http://schemas.microsoft.com/office/powerpoint/2010/main" val="283723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US" sz="5130" dirty="0">
                <a:latin typeface="Times New Roman" pitchFamily="18" charset="0"/>
                <a:cs typeface="Times New Roman" pitchFamily="18" charset="0"/>
              </a:rPr>
              <a:t> $_GET and $_POST          </a:t>
            </a:r>
            <a:r>
              <a:rPr lang="en-US" sz="5130" dirty="0" err="1">
                <a:solidFill>
                  <a:schemeClr val="tx2"/>
                </a:solidFill>
                <a:latin typeface="Times New Roman" pitchFamily="18" charset="0"/>
                <a:cs typeface="Times New Roman" pitchFamily="18" charset="0"/>
              </a:rPr>
              <a:t>Superglobal</a:t>
            </a:r>
            <a:r>
              <a:rPr lang="en-US" sz="5130" dirty="0">
                <a:solidFill>
                  <a:schemeClr val="tx2"/>
                </a:solidFill>
                <a:latin typeface="Times New Roman" pitchFamily="18" charset="0"/>
                <a:cs typeface="Times New Roman" pitchFamily="18" charset="0"/>
              </a:rPr>
              <a:t> </a:t>
            </a:r>
            <a:r>
              <a:rPr lang="en-US" sz="5130" dirty="0">
                <a:latin typeface="Times New Roman" pitchFamily="18" charset="0"/>
                <a:cs typeface="Times New Roman" pitchFamily="18" charset="0"/>
              </a:rPr>
              <a:t>arrays</a:t>
            </a:r>
            <a:br>
              <a:rPr lang="en-US" dirty="0">
                <a:latin typeface="Rockwell Condensed" pitchFamily="18" charset="0"/>
              </a:rPr>
            </a:br>
            <a:endParaRPr lang="en-US" dirty="0"/>
          </a:p>
        </p:txBody>
      </p:sp>
    </p:spTree>
    <p:extLst>
      <p:ext uri="{BB962C8B-B14F-4D97-AF65-F5344CB8AC3E}">
        <p14:creationId xmlns:p14="http://schemas.microsoft.com/office/powerpoint/2010/main" val="228053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a:xfrm>
            <a:off x="1097280" y="651510"/>
            <a:ext cx="6949440" cy="2678430"/>
          </a:xfrm>
        </p:spPr>
        <p:txBody>
          <a:bodyPr/>
          <a:lstStyle/>
          <a:p>
            <a:r>
              <a:rPr lang="en-US" b="1" dirty="0">
                <a:latin typeface="Times New Roman" pitchFamily="18" charset="0"/>
                <a:cs typeface="Times New Roman" pitchFamily="18" charset="0"/>
              </a:rPr>
              <a:t>PHP Arrays and Super </a:t>
            </a:r>
            <a:r>
              <a:rPr lang="en-US" b="1" dirty="0" err="1">
                <a:latin typeface="Times New Roman" pitchFamily="18" charset="0"/>
                <a:cs typeface="Times New Roman" pitchFamily="18" charset="0"/>
              </a:rPr>
              <a:t>globals</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610368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err="1">
                <a:latin typeface="Times New Roman" pitchFamily="18" charset="0"/>
                <a:cs typeface="Times New Roman" pitchFamily="18" charset="0"/>
              </a:rPr>
              <a:t>Superglobal</a:t>
            </a:r>
            <a:r>
              <a:rPr lang="en-US" b="1" dirty="0">
                <a:latin typeface="Times New Roman" pitchFamily="18" charset="0"/>
                <a:cs typeface="Times New Roman" pitchFamily="18" charset="0"/>
              </a:rPr>
              <a:t> Arrays</a:t>
            </a:r>
          </a:p>
        </p:txBody>
      </p:sp>
      <p:sp>
        <p:nvSpPr>
          <p:cNvPr id="3" name="Content Placeholder 2"/>
          <p:cNvSpPr>
            <a:spLocks noGrp="1"/>
          </p:cNvSpPr>
          <p:nvPr>
            <p:ph idx="1"/>
          </p:nvPr>
        </p:nvSpPr>
        <p:spPr/>
        <p:txBody>
          <a:bodyPr/>
          <a:lstStyle/>
          <a:p>
            <a:r>
              <a:rPr lang="en-US" sz="2660" dirty="0">
                <a:latin typeface="Times New Roman" pitchFamily="18" charset="0"/>
                <a:cs typeface="Times New Roman" pitchFamily="18" charset="0"/>
              </a:rPr>
              <a:t>PHP uses special predefined associative arrays called </a:t>
            </a:r>
            <a:r>
              <a:rPr lang="en-US" sz="2660" b="1" dirty="0" err="1">
                <a:latin typeface="Times New Roman" pitchFamily="18" charset="0"/>
                <a:cs typeface="Times New Roman" pitchFamily="18" charset="0"/>
              </a:rPr>
              <a:t>superglobal</a:t>
            </a:r>
            <a:r>
              <a:rPr lang="en-US" sz="2660" b="1" dirty="0">
                <a:latin typeface="Times New Roman" pitchFamily="18" charset="0"/>
                <a:cs typeface="Times New Roman" pitchFamily="18" charset="0"/>
              </a:rPr>
              <a:t> variables </a:t>
            </a:r>
            <a:r>
              <a:rPr lang="en-US" sz="2660" dirty="0">
                <a:latin typeface="Times New Roman" pitchFamily="18" charset="0"/>
                <a:cs typeface="Times New Roman" pitchFamily="18" charset="0"/>
              </a:rPr>
              <a:t>that allow the programmer to easily access HTTP headers, query string parameters, and other commonly needed information.</a:t>
            </a:r>
          </a:p>
          <a:p>
            <a:r>
              <a:rPr lang="en-US" sz="2660" dirty="0">
                <a:latin typeface="Times New Roman" pitchFamily="18" charset="0"/>
                <a:cs typeface="Times New Roman" pitchFamily="18" charset="0"/>
              </a:rPr>
              <a:t>They are called </a:t>
            </a:r>
            <a:r>
              <a:rPr lang="en-US" sz="2660" dirty="0" err="1">
                <a:latin typeface="Times New Roman" pitchFamily="18" charset="0"/>
                <a:cs typeface="Times New Roman" pitchFamily="18" charset="0"/>
              </a:rPr>
              <a:t>superglobal</a:t>
            </a:r>
            <a:r>
              <a:rPr lang="en-US" sz="2660" dirty="0">
                <a:latin typeface="Times New Roman" pitchFamily="18" charset="0"/>
                <a:cs typeface="Times New Roman" pitchFamily="18" charset="0"/>
              </a:rPr>
              <a:t> because they are always in scope, and always defined</a:t>
            </a:r>
            <a:r>
              <a:rPr lang="en-US" dirty="0"/>
              <a:t>.</a:t>
            </a:r>
          </a:p>
        </p:txBody>
      </p:sp>
    </p:spTree>
    <p:extLst>
      <p:ext uri="{BB962C8B-B14F-4D97-AF65-F5344CB8AC3E}">
        <p14:creationId xmlns:p14="http://schemas.microsoft.com/office/powerpoint/2010/main" val="2179797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1"/>
            <a:ext cx="7492365" cy="941130"/>
          </a:xfrm>
        </p:spPr>
        <p:txBody>
          <a:bodyPr/>
          <a:lstStyle/>
          <a:p>
            <a:r>
              <a:rPr lang="en-US" b="1" dirty="0">
                <a:latin typeface="Times New Roman" pitchFamily="18" charset="0"/>
                <a:cs typeface="Times New Roman" pitchFamily="18" charset="0"/>
              </a:rPr>
              <a:t>     $_GET and $_POST</a:t>
            </a:r>
          </a:p>
        </p:txBody>
      </p:sp>
      <p:sp>
        <p:nvSpPr>
          <p:cNvPr id="3" name="Content Placeholder 2"/>
          <p:cNvSpPr>
            <a:spLocks noGrp="1"/>
          </p:cNvSpPr>
          <p:nvPr>
            <p:ph idx="1"/>
          </p:nvPr>
        </p:nvSpPr>
        <p:spPr>
          <a:xfrm>
            <a:off x="825818" y="868743"/>
            <a:ext cx="7492365" cy="4999372"/>
          </a:xfrm>
        </p:spPr>
        <p:txBody>
          <a:bodyPr/>
          <a:lstStyle/>
          <a:p>
            <a:pPr>
              <a:buNone/>
            </a:pPr>
            <a:r>
              <a:rPr lang="en-US" dirty="0"/>
              <a:t> </a:t>
            </a:r>
            <a:r>
              <a:rPr lang="en-US" sz="2660" dirty="0">
                <a:latin typeface="Times New Roman" pitchFamily="18" charset="0"/>
                <a:cs typeface="Times New Roman" pitchFamily="18" charset="0"/>
              </a:rPr>
              <a:t>The $_GET and $_POST arrays are the most important </a:t>
            </a:r>
            <a:r>
              <a:rPr lang="en-US" sz="2660" dirty="0" err="1">
                <a:latin typeface="Times New Roman" pitchFamily="18" charset="0"/>
                <a:cs typeface="Times New Roman" pitchFamily="18" charset="0"/>
              </a:rPr>
              <a:t>superglobal</a:t>
            </a:r>
            <a:r>
              <a:rPr lang="en-US" sz="2660" dirty="0">
                <a:latin typeface="Times New Roman" pitchFamily="18" charset="0"/>
                <a:cs typeface="Times New Roman" pitchFamily="18" charset="0"/>
              </a:rPr>
              <a:t> variables in PHP since they allow the programmer to access data sent by the client in a query string.</a:t>
            </a:r>
          </a:p>
          <a:p>
            <a:pPr>
              <a:buNone/>
            </a:pPr>
            <a:endParaRPr lang="en-US" dirty="0"/>
          </a:p>
          <a:p>
            <a:pPr>
              <a:buNone/>
            </a:pPr>
            <a:endParaRPr lang="en-US" dirty="0"/>
          </a:p>
        </p:txBody>
      </p:sp>
      <p:pic>
        <p:nvPicPr>
          <p:cNvPr id="4" name="Picture 4" descr="4071509005.eps.png"/>
          <p:cNvPicPr>
            <a:picLocks noChangeAspect="1"/>
          </p:cNvPicPr>
          <p:nvPr/>
        </p:nvPicPr>
        <p:blipFill>
          <a:blip r:embed="rId2" cstate="print"/>
          <a:srcRect/>
          <a:stretch>
            <a:fillRect/>
          </a:stretch>
        </p:blipFill>
        <p:spPr bwMode="auto">
          <a:xfrm>
            <a:off x="1604010" y="2533669"/>
            <a:ext cx="5935902" cy="3639087"/>
          </a:xfrm>
          <a:prstGeom prst="rect">
            <a:avLst/>
          </a:prstGeom>
          <a:noFill/>
          <a:ln w="9525">
            <a:noFill/>
            <a:miter lim="800000"/>
            <a:headEnd/>
            <a:tailEnd/>
          </a:ln>
        </p:spPr>
      </p:pic>
    </p:spTree>
    <p:extLst>
      <p:ext uri="{BB962C8B-B14F-4D97-AF65-F5344CB8AC3E}">
        <p14:creationId xmlns:p14="http://schemas.microsoft.com/office/powerpoint/2010/main" val="2099375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$_GET and $_POST</a:t>
            </a:r>
          </a:p>
        </p:txBody>
      </p:sp>
      <p:sp>
        <p:nvSpPr>
          <p:cNvPr id="3" name="Content Placeholder 2"/>
          <p:cNvSpPr>
            <a:spLocks noGrp="1"/>
          </p:cNvSpPr>
          <p:nvPr>
            <p:ph idx="1"/>
          </p:nvPr>
        </p:nvSpPr>
        <p:spPr>
          <a:xfrm>
            <a:off x="825818" y="1734344"/>
            <a:ext cx="7492365" cy="3912014"/>
          </a:xfrm>
        </p:spPr>
        <p:txBody>
          <a:bodyPr/>
          <a:lstStyle/>
          <a:p>
            <a:pPr>
              <a:buClr>
                <a:schemeClr val="accent3">
                  <a:lumMod val="75000"/>
                </a:schemeClr>
              </a:buClr>
              <a:buFont typeface="Arial"/>
              <a:buChar char="•"/>
              <a:defRPr/>
            </a:pPr>
            <a:r>
              <a:rPr lang="en-US" sz="2660" dirty="0">
                <a:latin typeface="Times New Roman" pitchFamily="18" charset="0"/>
                <a:cs typeface="Times New Roman" pitchFamily="18" charset="0"/>
              </a:rPr>
              <a:t>Get requests parse query strings into the $_GET array</a:t>
            </a:r>
          </a:p>
          <a:p>
            <a:pPr>
              <a:buClr>
                <a:schemeClr val="accent3">
                  <a:lumMod val="75000"/>
                </a:schemeClr>
              </a:buClr>
              <a:buFont typeface="Arial"/>
              <a:buChar char="•"/>
              <a:defRPr/>
            </a:pPr>
            <a:r>
              <a:rPr lang="en-US" sz="2660" dirty="0">
                <a:latin typeface="Times New Roman" pitchFamily="18" charset="0"/>
                <a:cs typeface="Times New Roman" pitchFamily="18" charset="0"/>
              </a:rPr>
              <a:t>Post requests are parsed into the $POST array</a:t>
            </a:r>
          </a:p>
          <a:p>
            <a:pPr>
              <a:buClr>
                <a:schemeClr val="accent3">
                  <a:lumMod val="75000"/>
                </a:schemeClr>
              </a:buClr>
              <a:defRPr/>
            </a:pPr>
            <a:endParaRPr lang="en-US" sz="2660" dirty="0">
              <a:latin typeface="Times New Roman" pitchFamily="18" charset="0"/>
              <a:cs typeface="Times New Roman" pitchFamily="18" charset="0"/>
            </a:endParaRPr>
          </a:p>
          <a:p>
            <a:pPr>
              <a:buClr>
                <a:schemeClr val="accent3">
                  <a:lumMod val="75000"/>
                </a:schemeClr>
              </a:buClr>
              <a:defRPr/>
            </a:pPr>
            <a:r>
              <a:rPr lang="en-US" sz="2660" dirty="0">
                <a:latin typeface="Times New Roman" pitchFamily="18" charset="0"/>
                <a:cs typeface="Times New Roman" pitchFamily="18" charset="0"/>
              </a:rPr>
              <a:t>This mechanism greatly simplifies accessing the data posted by the user, since you need not parse the query string or the POST request headers!</a:t>
            </a:r>
          </a:p>
          <a:p>
            <a:pPr>
              <a:buNone/>
            </a:pPr>
            <a:endParaRPr lang="en-US" dirty="0"/>
          </a:p>
        </p:txBody>
      </p:sp>
    </p:spTree>
    <p:extLst>
      <p:ext uri="{BB962C8B-B14F-4D97-AF65-F5344CB8AC3E}">
        <p14:creationId xmlns:p14="http://schemas.microsoft.com/office/powerpoint/2010/main" val="2600575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2"/>
            <a:ext cx="7492365" cy="506801"/>
          </a:xfrm>
        </p:spPr>
        <p:txBody>
          <a:bodyPr>
            <a:normAutofit fontScale="90000"/>
          </a:bodyPr>
          <a:lstStyle/>
          <a:p>
            <a:r>
              <a:rPr lang="en-US" dirty="0"/>
              <a:t>    Determine if any data sent</a:t>
            </a:r>
          </a:p>
        </p:txBody>
      </p:sp>
      <p:pic>
        <p:nvPicPr>
          <p:cNvPr id="4" name="Content Placeholder 4" descr="Screen Shot 2014-02-06 at 10.55.56 PM.png"/>
          <p:cNvPicPr>
            <a:picLocks noGrp="1" noChangeAspect="1"/>
          </p:cNvPicPr>
          <p:nvPr>
            <p:ph idx="1"/>
          </p:nvPr>
        </p:nvPicPr>
        <p:blipFill>
          <a:blip r:embed="rId2" cstate="print"/>
          <a:srcRect t="-42990" b="-42990"/>
          <a:stretch>
            <a:fillRect/>
          </a:stretch>
        </p:blipFill>
        <p:spPr>
          <a:xfrm>
            <a:off x="807720" y="0"/>
            <a:ext cx="6876870" cy="4415674"/>
          </a:xfrm>
        </p:spPr>
      </p:pic>
      <p:pic>
        <p:nvPicPr>
          <p:cNvPr id="5" name="Picture 5" descr="Screen Shot 2014-02-06 at 10.56.20 PM.png"/>
          <p:cNvPicPr>
            <a:picLocks noChangeAspect="1"/>
          </p:cNvPicPr>
          <p:nvPr/>
        </p:nvPicPr>
        <p:blipFill>
          <a:blip r:embed="rId3" cstate="print"/>
          <a:srcRect/>
          <a:stretch>
            <a:fillRect/>
          </a:stretch>
        </p:blipFill>
        <p:spPr bwMode="auto">
          <a:xfrm>
            <a:off x="807819" y="2967998"/>
            <a:ext cx="6659705" cy="2895524"/>
          </a:xfrm>
          <a:prstGeom prst="rect">
            <a:avLst/>
          </a:prstGeom>
          <a:noFill/>
          <a:ln w="9525">
            <a:noFill/>
            <a:miter lim="800000"/>
            <a:headEnd/>
            <a:tailEnd/>
          </a:ln>
        </p:spPr>
      </p:pic>
    </p:spTree>
    <p:extLst>
      <p:ext uri="{BB962C8B-B14F-4D97-AF65-F5344CB8AC3E}">
        <p14:creationId xmlns:p14="http://schemas.microsoft.com/office/powerpoint/2010/main" val="2234003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346869"/>
            <a:ext cx="7492365" cy="739038"/>
          </a:xfrm>
        </p:spPr>
        <p:txBody>
          <a:bodyPr>
            <a:normAutofit fontScale="90000"/>
          </a:bodyPr>
          <a:lstStyle/>
          <a:p>
            <a:r>
              <a:rPr lang="en-US" dirty="0"/>
              <a:t>    Determine if any data sent-</a:t>
            </a:r>
            <a:r>
              <a:rPr lang="en-US" dirty="0" err="1"/>
              <a:t>Isset</a:t>
            </a:r>
            <a:r>
              <a:rPr lang="en-US" dirty="0"/>
              <a:t>()</a:t>
            </a:r>
            <a:br>
              <a:rPr lang="en-US" dirty="0"/>
            </a:br>
            <a:endParaRPr lang="en-US" dirty="0"/>
          </a:p>
        </p:txBody>
      </p:sp>
      <p:pic>
        <p:nvPicPr>
          <p:cNvPr id="4" name="Content Placeholder 4" descr="Screen Shot 2014-02-06 at 10.55.56 PM.png"/>
          <p:cNvPicPr>
            <a:picLocks noGrp="1" noChangeAspect="1"/>
          </p:cNvPicPr>
          <p:nvPr>
            <p:ph idx="1"/>
          </p:nvPr>
        </p:nvPicPr>
        <p:blipFill>
          <a:blip r:embed="rId2" cstate="print"/>
          <a:srcRect t="-42990" b="-42990"/>
          <a:stretch>
            <a:fillRect/>
          </a:stretch>
        </p:blipFill>
        <p:spPr>
          <a:xfrm>
            <a:off x="1024983" y="0"/>
            <a:ext cx="6805682" cy="4560536"/>
          </a:xfrm>
        </p:spPr>
      </p:pic>
      <p:pic>
        <p:nvPicPr>
          <p:cNvPr id="5" name="Picture 5" descr="Screen Shot 2014-02-06 at 10.56.20 PM.png"/>
          <p:cNvPicPr>
            <a:picLocks noChangeAspect="1"/>
          </p:cNvPicPr>
          <p:nvPr/>
        </p:nvPicPr>
        <p:blipFill>
          <a:blip r:embed="rId3" cstate="print"/>
          <a:srcRect/>
          <a:stretch>
            <a:fillRect/>
          </a:stretch>
        </p:blipFill>
        <p:spPr bwMode="auto">
          <a:xfrm>
            <a:off x="1097280" y="3474714"/>
            <a:ext cx="6659796" cy="2432612"/>
          </a:xfrm>
          <a:prstGeom prst="rect">
            <a:avLst/>
          </a:prstGeom>
          <a:noFill/>
          <a:ln w="9525">
            <a:noFill/>
            <a:miter lim="800000"/>
            <a:headEnd/>
            <a:tailEnd/>
          </a:ln>
        </p:spPr>
      </p:pic>
    </p:spTree>
    <p:extLst>
      <p:ext uri="{BB962C8B-B14F-4D97-AF65-F5344CB8AC3E}">
        <p14:creationId xmlns:p14="http://schemas.microsoft.com/office/powerpoint/2010/main" val="2689568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1"/>
            <a:ext cx="7492365" cy="796354"/>
          </a:xfrm>
        </p:spPr>
        <p:txBody>
          <a:bodyPr/>
          <a:lstStyle/>
          <a:p>
            <a:r>
              <a:rPr lang="en-US" b="1" dirty="0">
                <a:latin typeface="Times New Roman" pitchFamily="18" charset="0"/>
                <a:cs typeface="Times New Roman" pitchFamily="18" charset="0"/>
              </a:rPr>
              <a:t>Determine if any data sent</a:t>
            </a:r>
          </a:p>
        </p:txBody>
      </p:sp>
      <p:pic>
        <p:nvPicPr>
          <p:cNvPr id="4" name="Content Placeholder 6" descr="4071509008.eps.png"/>
          <p:cNvPicPr>
            <a:picLocks noGrp="1" noChangeAspect="1"/>
          </p:cNvPicPr>
          <p:nvPr>
            <p:ph idx="1"/>
          </p:nvPr>
        </p:nvPicPr>
        <p:blipFill>
          <a:blip r:embed="rId2" cstate="print"/>
          <a:srcRect l="-31128" r="-31128"/>
          <a:stretch>
            <a:fillRect/>
          </a:stretch>
        </p:blipFill>
        <p:spPr>
          <a:xfrm>
            <a:off x="735431" y="723967"/>
            <a:ext cx="7383586" cy="5284331"/>
          </a:xfrm>
        </p:spPr>
      </p:pic>
    </p:spTree>
    <p:extLst>
      <p:ext uri="{BB962C8B-B14F-4D97-AF65-F5344CB8AC3E}">
        <p14:creationId xmlns:p14="http://schemas.microsoft.com/office/powerpoint/2010/main" val="3275283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    Accessing Form Array Data</a:t>
            </a:r>
          </a:p>
        </p:txBody>
      </p:sp>
      <p:sp>
        <p:nvSpPr>
          <p:cNvPr id="3" name="Content Placeholder 2"/>
          <p:cNvSpPr>
            <a:spLocks noGrp="1"/>
          </p:cNvSpPr>
          <p:nvPr>
            <p:ph idx="1"/>
          </p:nvPr>
        </p:nvSpPr>
        <p:spPr/>
        <p:txBody>
          <a:bodyPr/>
          <a:lstStyle/>
          <a:p>
            <a:pPr>
              <a:buNone/>
            </a:pPr>
            <a:r>
              <a:rPr lang="en-US" dirty="0"/>
              <a:t>   </a:t>
            </a:r>
            <a:r>
              <a:rPr lang="en-US" sz="2660" dirty="0">
                <a:latin typeface="Times New Roman" pitchFamily="18" charset="0"/>
                <a:cs typeface="Times New Roman" pitchFamily="18" charset="0"/>
              </a:rPr>
              <a:t>Sometimes in HTML forms you might have multiple values associated with a single name;</a:t>
            </a:r>
          </a:p>
          <a:p>
            <a:pPr>
              <a:buNone/>
            </a:pPr>
            <a:endParaRPr lang="en-US" dirty="0"/>
          </a:p>
          <a:p>
            <a:pPr>
              <a:buNone/>
            </a:pPr>
            <a:endParaRPr lang="en-US" dirty="0"/>
          </a:p>
        </p:txBody>
      </p:sp>
      <p:pic>
        <p:nvPicPr>
          <p:cNvPr id="4" name="Picture 4" descr="Screen Shot 2014-02-06 at 10.58.25 PM.png"/>
          <p:cNvPicPr>
            <a:picLocks noChangeAspect="1"/>
          </p:cNvPicPr>
          <p:nvPr/>
        </p:nvPicPr>
        <p:blipFill>
          <a:blip r:embed="rId2" cstate="print"/>
          <a:srcRect/>
          <a:stretch>
            <a:fillRect/>
          </a:stretch>
        </p:blipFill>
        <p:spPr bwMode="auto">
          <a:xfrm>
            <a:off x="807720" y="2750833"/>
            <a:ext cx="7311297" cy="2967912"/>
          </a:xfrm>
          <a:prstGeom prst="rect">
            <a:avLst/>
          </a:prstGeom>
          <a:noFill/>
          <a:ln w="9525">
            <a:noFill/>
            <a:miter lim="800000"/>
            <a:headEnd/>
            <a:tailEnd/>
          </a:ln>
        </p:spPr>
      </p:pic>
    </p:spTree>
    <p:extLst>
      <p:ext uri="{BB962C8B-B14F-4D97-AF65-F5344CB8AC3E}">
        <p14:creationId xmlns:p14="http://schemas.microsoft.com/office/powerpoint/2010/main" val="1901106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br>
              <a:rPr lang="en-US" dirty="0"/>
            </a:br>
            <a:r>
              <a:rPr lang="en-US" b="1" dirty="0">
                <a:latin typeface="Times New Roman" pitchFamily="18" charset="0"/>
                <a:cs typeface="Times New Roman" pitchFamily="18" charset="0"/>
              </a:rPr>
              <a:t>Accessing Form Array Data-HTML tweaks for arrays of data</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sz="2660" dirty="0">
                <a:latin typeface="Times New Roman" pitchFamily="18" charset="0"/>
                <a:cs typeface="Times New Roman" pitchFamily="18" charset="0"/>
              </a:rPr>
              <a:t>Unfortunately, if the user selects more than one day and submits the form, the $_GET['day'] value in the </a:t>
            </a:r>
            <a:r>
              <a:rPr lang="en-US" sz="2660" dirty="0" err="1">
                <a:latin typeface="Times New Roman" pitchFamily="18" charset="0"/>
                <a:cs typeface="Times New Roman" pitchFamily="18" charset="0"/>
              </a:rPr>
              <a:t>superglobal</a:t>
            </a:r>
            <a:r>
              <a:rPr lang="en-US" sz="2660" dirty="0">
                <a:latin typeface="Times New Roman" pitchFamily="18" charset="0"/>
                <a:cs typeface="Times New Roman" pitchFamily="18" charset="0"/>
              </a:rPr>
              <a:t> array </a:t>
            </a:r>
            <a:r>
              <a:rPr lang="en-US" sz="2660" i="1" dirty="0">
                <a:latin typeface="Times New Roman" pitchFamily="18" charset="0"/>
                <a:cs typeface="Times New Roman" pitchFamily="18" charset="0"/>
              </a:rPr>
              <a:t>will only contain the last value from the list </a:t>
            </a:r>
            <a:r>
              <a:rPr lang="en-US" sz="2660" dirty="0">
                <a:latin typeface="Times New Roman" pitchFamily="18" charset="0"/>
                <a:cs typeface="Times New Roman" pitchFamily="18" charset="0"/>
              </a:rPr>
              <a:t>that was selected.</a:t>
            </a:r>
          </a:p>
          <a:p>
            <a:r>
              <a:rPr lang="en-US" sz="2660" dirty="0">
                <a:latin typeface="Times New Roman" pitchFamily="18" charset="0"/>
                <a:cs typeface="Times New Roman" pitchFamily="18" charset="0"/>
              </a:rPr>
              <a:t>To overcome this limitation, you must change the name attribute for each checkbox from day to day[].</a:t>
            </a:r>
          </a:p>
          <a:p>
            <a:r>
              <a:rPr lang="en-US" sz="2660" dirty="0">
                <a:latin typeface="Times New Roman" pitchFamily="18" charset="0"/>
                <a:cs typeface="Times New Roman" pitchFamily="18" charset="0"/>
              </a:rPr>
              <a:t>Monday &lt;input type="checkbox" name="</a:t>
            </a:r>
            <a:r>
              <a:rPr lang="en-US" sz="2660" dirty="0">
                <a:solidFill>
                  <a:srgbClr val="CE2933"/>
                </a:solidFill>
                <a:latin typeface="Times New Roman" pitchFamily="18" charset="0"/>
                <a:cs typeface="Times New Roman" pitchFamily="18" charset="0"/>
              </a:rPr>
              <a:t>day[]</a:t>
            </a:r>
            <a:r>
              <a:rPr lang="en-US" sz="2660" dirty="0">
                <a:latin typeface="Times New Roman" pitchFamily="18" charset="0"/>
                <a:cs typeface="Times New Roman" pitchFamily="18" charset="0"/>
              </a:rPr>
              <a:t>" value="Monday" /&gt;</a:t>
            </a:r>
          </a:p>
          <a:p>
            <a:r>
              <a:rPr lang="en-US" sz="2660" dirty="0">
                <a:latin typeface="Times New Roman" pitchFamily="18" charset="0"/>
                <a:cs typeface="Times New Roman" pitchFamily="18" charset="0"/>
              </a:rPr>
              <a:t>Tuesday &lt;input type="checkbox" name="</a:t>
            </a:r>
            <a:r>
              <a:rPr lang="en-US" sz="2660" dirty="0">
                <a:solidFill>
                  <a:srgbClr val="CE2933"/>
                </a:solidFill>
                <a:latin typeface="Times New Roman" pitchFamily="18" charset="0"/>
                <a:cs typeface="Times New Roman" pitchFamily="18" charset="0"/>
              </a:rPr>
              <a:t>day[]</a:t>
            </a:r>
            <a:r>
              <a:rPr lang="en-US" sz="2660" dirty="0">
                <a:latin typeface="Times New Roman" pitchFamily="18" charset="0"/>
                <a:cs typeface="Times New Roman" pitchFamily="18" charset="0"/>
              </a:rPr>
              <a:t>" value="Tuesday" /&gt;</a:t>
            </a:r>
          </a:p>
          <a:p>
            <a:pPr>
              <a:buNone/>
            </a:pPr>
            <a:endParaRPr lang="en-US" dirty="0"/>
          </a:p>
        </p:txBody>
      </p:sp>
    </p:spTree>
    <p:extLst>
      <p:ext uri="{BB962C8B-B14F-4D97-AF65-F5344CB8AC3E}">
        <p14:creationId xmlns:p14="http://schemas.microsoft.com/office/powerpoint/2010/main" val="2679975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br>
              <a:rPr lang="en-US" dirty="0"/>
            </a:br>
            <a:r>
              <a:rPr lang="en-US" b="1" dirty="0">
                <a:latin typeface="Times New Roman" pitchFamily="18" charset="0"/>
                <a:cs typeface="Times New Roman" pitchFamily="18" charset="0"/>
              </a:rPr>
              <a:t>Accessing Form Array Data-Meanwhile on the server</a:t>
            </a:r>
            <a:br>
              <a:rPr lang="en-US" dirty="0"/>
            </a:br>
            <a:endParaRPr lang="en-US" dirty="0"/>
          </a:p>
        </p:txBody>
      </p:sp>
      <p:sp>
        <p:nvSpPr>
          <p:cNvPr id="3" name="Content Placeholder 2"/>
          <p:cNvSpPr>
            <a:spLocks noGrp="1"/>
          </p:cNvSpPr>
          <p:nvPr>
            <p:ph idx="1"/>
          </p:nvPr>
        </p:nvSpPr>
        <p:spPr/>
        <p:txBody>
          <a:bodyPr/>
          <a:lstStyle/>
          <a:p>
            <a:pPr>
              <a:buNone/>
            </a:pPr>
            <a:r>
              <a:rPr lang="en-US" sz="2660" dirty="0">
                <a:latin typeface="Times New Roman" pitchFamily="18" charset="0"/>
                <a:cs typeface="Times New Roman" pitchFamily="18" charset="0"/>
              </a:rPr>
              <a:t>  After making this change in the HTML, the corresponding variable $_GET['day'] will now have a value that is of type array.</a:t>
            </a:r>
          </a:p>
          <a:p>
            <a:pPr>
              <a:buNone/>
            </a:pPr>
            <a:endParaRPr lang="en-US" sz="1520" dirty="0"/>
          </a:p>
          <a:p>
            <a:pPr>
              <a:buNone/>
            </a:pPr>
            <a:endParaRPr lang="en-US" sz="1520" dirty="0"/>
          </a:p>
          <a:p>
            <a:pPr>
              <a:buNone/>
            </a:pPr>
            <a:endParaRPr lang="en-US" dirty="0"/>
          </a:p>
        </p:txBody>
      </p:sp>
      <p:pic>
        <p:nvPicPr>
          <p:cNvPr id="4" name="Picture 4" descr="Screen Shot 2014-02-06 at 11.00.16 PM.png"/>
          <p:cNvPicPr>
            <a:picLocks noChangeAspect="1"/>
          </p:cNvPicPr>
          <p:nvPr/>
        </p:nvPicPr>
        <p:blipFill>
          <a:blip r:embed="rId2" cstate="print"/>
          <a:srcRect/>
          <a:stretch>
            <a:fillRect/>
          </a:stretch>
        </p:blipFill>
        <p:spPr bwMode="auto">
          <a:xfrm>
            <a:off x="952500" y="2533669"/>
            <a:ext cx="7021741" cy="3040300"/>
          </a:xfrm>
          <a:prstGeom prst="rect">
            <a:avLst/>
          </a:prstGeom>
          <a:noFill/>
          <a:ln w="9525">
            <a:noFill/>
            <a:miter lim="800000"/>
            <a:headEnd/>
            <a:tailEnd/>
          </a:ln>
        </p:spPr>
      </p:pic>
    </p:spTree>
    <p:extLst>
      <p:ext uri="{BB962C8B-B14F-4D97-AF65-F5344CB8AC3E}">
        <p14:creationId xmlns:p14="http://schemas.microsoft.com/office/powerpoint/2010/main" val="3657308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2940" y="796290"/>
            <a:ext cx="7818120" cy="5023565"/>
          </a:xfrm>
        </p:spPr>
        <p:txBody>
          <a:bodyPr>
            <a:normAutofit/>
          </a:bodyPr>
          <a:lstStyle/>
          <a:p>
            <a:pPr>
              <a:buNone/>
            </a:pPr>
            <a:endParaRPr lang="en-US" sz="4180" dirty="0">
              <a:solidFill>
                <a:schemeClr val="tx2"/>
              </a:solidFill>
              <a:latin typeface="Times New Roman" pitchFamily="18" charset="0"/>
              <a:cs typeface="Times New Roman" pitchFamily="18" charset="0"/>
            </a:endParaRPr>
          </a:p>
          <a:p>
            <a:pPr>
              <a:buNone/>
            </a:pPr>
            <a:endParaRPr lang="en-US" sz="4180" dirty="0">
              <a:solidFill>
                <a:schemeClr val="tx2"/>
              </a:solidFill>
              <a:latin typeface="Times New Roman" pitchFamily="18" charset="0"/>
              <a:cs typeface="Times New Roman" pitchFamily="18" charset="0"/>
            </a:endParaRPr>
          </a:p>
          <a:p>
            <a:pPr algn="ctr">
              <a:buNone/>
            </a:pPr>
            <a:r>
              <a:rPr lang="en-US" sz="4180" dirty="0">
                <a:solidFill>
                  <a:schemeClr val="tx2"/>
                </a:solidFill>
                <a:latin typeface="Times New Roman" pitchFamily="18" charset="0"/>
                <a:cs typeface="Times New Roman" pitchFamily="18" charset="0"/>
              </a:rPr>
              <a:t>$_SERVER </a:t>
            </a:r>
            <a:r>
              <a:rPr lang="en-US" sz="4180" dirty="0">
                <a:latin typeface="Times New Roman" pitchFamily="18" charset="0"/>
                <a:cs typeface="Times New Roman" pitchFamily="18" charset="0"/>
              </a:rPr>
              <a:t>array</a:t>
            </a:r>
          </a:p>
        </p:txBody>
      </p:sp>
    </p:spTree>
    <p:extLst>
      <p:ext uri="{BB962C8B-B14F-4D97-AF65-F5344CB8AC3E}">
        <p14:creationId xmlns:p14="http://schemas.microsoft.com/office/powerpoint/2010/main" val="25152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825818" y="1447848"/>
            <a:ext cx="7492365" cy="4420267"/>
          </a:xfrm>
        </p:spPr>
        <p:txBody>
          <a:bodyPr/>
          <a:lstStyle/>
          <a:p>
            <a:pPr fontAlgn="auto">
              <a:buClr>
                <a:schemeClr val="accent3">
                  <a:lumMod val="75000"/>
                </a:schemeClr>
              </a:buClr>
              <a:defRPr/>
            </a:pPr>
            <a:r>
              <a:rPr lang="en-US" sz="2660" dirty="0">
                <a:latin typeface="Times New Roman" pitchFamily="18" charset="0"/>
                <a:cs typeface="Times New Roman" pitchFamily="18" charset="0"/>
              </a:rPr>
              <a:t>An array is a data structure that </a:t>
            </a:r>
          </a:p>
          <a:p>
            <a:pPr>
              <a:buClr>
                <a:schemeClr val="accent3">
                  <a:lumMod val="75000"/>
                </a:schemeClr>
              </a:buClr>
              <a:defRPr/>
            </a:pPr>
            <a:r>
              <a:rPr lang="en-US" sz="2660" dirty="0">
                <a:latin typeface="Times New Roman" pitchFamily="18" charset="0"/>
                <a:cs typeface="Times New Roman" pitchFamily="18" charset="0"/>
              </a:rPr>
              <a:t>Collects a number of related elements together in a single variable.</a:t>
            </a:r>
          </a:p>
          <a:p>
            <a:pPr>
              <a:buClr>
                <a:schemeClr val="accent3">
                  <a:lumMod val="75000"/>
                </a:schemeClr>
              </a:buClr>
              <a:defRPr/>
            </a:pPr>
            <a:r>
              <a:rPr lang="en-US" sz="2660" dirty="0">
                <a:latin typeface="Times New Roman" pitchFamily="18" charset="0"/>
                <a:cs typeface="Times New Roman" pitchFamily="18" charset="0"/>
              </a:rPr>
              <a:t>Allows the set to be Iterated</a:t>
            </a:r>
          </a:p>
          <a:p>
            <a:pPr>
              <a:buClr>
                <a:schemeClr val="accent3">
                  <a:lumMod val="75000"/>
                </a:schemeClr>
              </a:buClr>
              <a:defRPr/>
            </a:pPr>
            <a:r>
              <a:rPr lang="en-US" sz="2660" dirty="0">
                <a:latin typeface="Times New Roman" pitchFamily="18" charset="0"/>
                <a:cs typeface="Times New Roman" pitchFamily="18" charset="0"/>
              </a:rPr>
              <a:t>Allows access of any element</a:t>
            </a:r>
          </a:p>
          <a:p>
            <a:pPr fontAlgn="auto">
              <a:buClr>
                <a:schemeClr val="accent3">
                  <a:lumMod val="75000"/>
                </a:schemeClr>
              </a:buClr>
              <a:defRPr/>
            </a:pPr>
            <a:r>
              <a:rPr lang="en-US" sz="2660" dirty="0">
                <a:latin typeface="Times New Roman" pitchFamily="18" charset="0"/>
                <a:cs typeface="Times New Roman" pitchFamily="18" charset="0"/>
              </a:rPr>
              <a:t>Since PHP implements an array as a dynamic structure:</a:t>
            </a:r>
          </a:p>
          <a:p>
            <a:pPr>
              <a:buClr>
                <a:schemeClr val="accent3">
                  <a:lumMod val="75000"/>
                </a:schemeClr>
              </a:buClr>
              <a:defRPr/>
            </a:pPr>
            <a:r>
              <a:rPr lang="en-US" sz="2660" dirty="0">
                <a:latin typeface="Times New Roman" pitchFamily="18" charset="0"/>
                <a:cs typeface="Times New Roman" pitchFamily="18" charset="0"/>
              </a:rPr>
              <a:t>Add to the array</a:t>
            </a:r>
          </a:p>
          <a:p>
            <a:pPr>
              <a:buClr>
                <a:schemeClr val="accent3">
                  <a:lumMod val="75000"/>
                </a:schemeClr>
              </a:buClr>
              <a:defRPr/>
            </a:pPr>
            <a:r>
              <a:rPr lang="en-US" sz="2660" dirty="0">
                <a:latin typeface="Times New Roman" pitchFamily="18" charset="0"/>
                <a:cs typeface="Times New Roman" pitchFamily="18" charset="0"/>
              </a:rPr>
              <a:t>Remove from the array</a:t>
            </a:r>
          </a:p>
          <a:p>
            <a:pPr>
              <a:buClr>
                <a:schemeClr val="accent3">
                  <a:lumMod val="75000"/>
                </a:schemeClr>
              </a:buClr>
              <a:defRPr/>
            </a:pPr>
            <a:endParaRPr lang="en-US" dirty="0"/>
          </a:p>
          <a:p>
            <a:pPr>
              <a:buNone/>
            </a:pPr>
            <a:endParaRPr lang="en-US" dirty="0"/>
          </a:p>
          <a:p>
            <a:pPr>
              <a:buNone/>
            </a:pPr>
            <a:endParaRPr lang="en-US" dirty="0">
              <a:solidFill>
                <a:schemeClr val="tx2"/>
              </a:solidFill>
            </a:endParaRPr>
          </a:p>
        </p:txBody>
      </p:sp>
      <p:sp>
        <p:nvSpPr>
          <p:cNvPr id="6" name="Title 5"/>
          <p:cNvSpPr>
            <a:spLocks noGrp="1"/>
          </p:cNvSpPr>
          <p:nvPr>
            <p:ph type="title"/>
          </p:nvPr>
        </p:nvSpPr>
        <p:spPr/>
        <p:txBody>
          <a:bodyPr>
            <a:normAutofit fontScale="90000"/>
          </a:bodyPr>
          <a:lstStyle/>
          <a:p>
            <a:r>
              <a:rPr lang="en-US" dirty="0">
                <a:latin typeface="Times New Roman" pitchFamily="18" charset="0"/>
                <a:cs typeface="Times New Roman" pitchFamily="18" charset="0"/>
              </a:rPr>
              <a:t>     Arrays  Background</a:t>
            </a:r>
            <a:br>
              <a:rPr lang="en-US" dirty="0"/>
            </a:br>
            <a:endParaRPr lang="en-US" dirty="0"/>
          </a:p>
        </p:txBody>
      </p:sp>
    </p:spTree>
    <p:extLst>
      <p:ext uri="{BB962C8B-B14F-4D97-AF65-F5344CB8AC3E}">
        <p14:creationId xmlns:p14="http://schemas.microsoft.com/office/powerpoint/2010/main" val="2315543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    $_SERVER</a:t>
            </a:r>
          </a:p>
        </p:txBody>
      </p:sp>
      <p:sp>
        <p:nvSpPr>
          <p:cNvPr id="3" name="Content Placeholder 2"/>
          <p:cNvSpPr>
            <a:spLocks noGrp="1"/>
          </p:cNvSpPr>
          <p:nvPr>
            <p:ph idx="1"/>
          </p:nvPr>
        </p:nvSpPr>
        <p:spPr>
          <a:xfrm>
            <a:off x="825818" y="1375460"/>
            <a:ext cx="7492365" cy="4492655"/>
          </a:xfrm>
        </p:spPr>
        <p:txBody>
          <a:bodyPr>
            <a:normAutofit fontScale="92500" lnSpcReduction="10000"/>
          </a:bodyPr>
          <a:lstStyle/>
          <a:p>
            <a:pPr>
              <a:buClr>
                <a:schemeClr val="accent3">
                  <a:lumMod val="75000"/>
                </a:schemeClr>
              </a:buClr>
              <a:buNone/>
              <a:defRPr/>
            </a:pPr>
            <a:r>
              <a:rPr lang="en-US" sz="2660" dirty="0">
                <a:latin typeface="Times New Roman" pitchFamily="18" charset="0"/>
                <a:cs typeface="Times New Roman" pitchFamily="18" charset="0"/>
              </a:rPr>
              <a:t>The $_SERVER associative array contains</a:t>
            </a:r>
          </a:p>
          <a:p>
            <a:pPr>
              <a:buClr>
                <a:schemeClr val="accent3">
                  <a:lumMod val="75000"/>
                </a:schemeClr>
              </a:buClr>
              <a:buFont typeface="Arial"/>
              <a:buChar char="•"/>
              <a:defRPr/>
            </a:pPr>
            <a:r>
              <a:rPr lang="en-US" sz="2660" dirty="0">
                <a:latin typeface="Times New Roman" pitchFamily="18" charset="0"/>
                <a:cs typeface="Times New Roman" pitchFamily="18" charset="0"/>
              </a:rPr>
              <a:t>HTTP request headers (send by client)</a:t>
            </a:r>
          </a:p>
          <a:p>
            <a:pPr>
              <a:buClr>
                <a:schemeClr val="accent3">
                  <a:lumMod val="75000"/>
                </a:schemeClr>
              </a:buClr>
              <a:buFont typeface="Arial"/>
              <a:buChar char="•"/>
              <a:defRPr/>
            </a:pPr>
            <a:r>
              <a:rPr lang="en-US" sz="2660" dirty="0">
                <a:latin typeface="Times New Roman" pitchFamily="18" charset="0"/>
                <a:cs typeface="Times New Roman" pitchFamily="18" charset="0"/>
              </a:rPr>
              <a:t>configuration options for PHP</a:t>
            </a:r>
          </a:p>
          <a:p>
            <a:pPr>
              <a:buClr>
                <a:schemeClr val="accent3">
                  <a:lumMod val="75000"/>
                </a:schemeClr>
              </a:buClr>
              <a:buNone/>
              <a:defRPr/>
            </a:pPr>
            <a:endParaRPr lang="en-US" sz="2660" dirty="0">
              <a:latin typeface="Times New Roman" pitchFamily="18" charset="0"/>
              <a:cs typeface="Times New Roman" pitchFamily="18" charset="0"/>
            </a:endParaRPr>
          </a:p>
          <a:p>
            <a:pPr>
              <a:buClr>
                <a:schemeClr val="accent3">
                  <a:lumMod val="75000"/>
                </a:schemeClr>
              </a:buClr>
              <a:buNone/>
              <a:defRPr/>
            </a:pPr>
            <a:r>
              <a:rPr lang="en-US" sz="2660" dirty="0">
                <a:latin typeface="Times New Roman" pitchFamily="18" charset="0"/>
                <a:cs typeface="Times New Roman" pitchFamily="18" charset="0"/>
              </a:rPr>
              <a:t>  To use the $_SERVER array, you simply refer to the relevant case-sensitive </a:t>
            </a:r>
            <a:r>
              <a:rPr lang="en-US" sz="2660" dirty="0" err="1">
                <a:latin typeface="Times New Roman" pitchFamily="18" charset="0"/>
                <a:cs typeface="Times New Roman" pitchFamily="18" charset="0"/>
              </a:rPr>
              <a:t>keyname</a:t>
            </a:r>
            <a:r>
              <a:rPr lang="en-US" sz="2660" dirty="0">
                <a:latin typeface="Times New Roman" pitchFamily="18" charset="0"/>
                <a:cs typeface="Times New Roman" pitchFamily="18" charset="0"/>
              </a:rPr>
              <a:t>:</a:t>
            </a:r>
          </a:p>
          <a:p>
            <a:pPr>
              <a:buClr>
                <a:schemeClr val="accent3">
                  <a:lumMod val="75000"/>
                </a:schemeClr>
              </a:buClr>
              <a:buNone/>
              <a:defRPr/>
            </a:pPr>
            <a:endParaRPr lang="en-US" sz="2660" dirty="0">
              <a:latin typeface="Times New Roman" pitchFamily="18" charset="0"/>
              <a:cs typeface="Times New Roman" pitchFamily="18" charset="0"/>
            </a:endParaRPr>
          </a:p>
          <a:p>
            <a:pPr>
              <a:buClr>
                <a:schemeClr val="accent3">
                  <a:lumMod val="75000"/>
                </a:schemeClr>
              </a:buClr>
              <a:buNone/>
              <a:defRPr/>
            </a:pPr>
            <a:r>
              <a:rPr lang="en-US" sz="2660" dirty="0">
                <a:latin typeface="Times New Roman" pitchFamily="18" charset="0"/>
                <a:cs typeface="Times New Roman" pitchFamily="18" charset="0"/>
              </a:rPr>
              <a:t>echo </a:t>
            </a:r>
            <a:r>
              <a:rPr lang="en-US" sz="2660" dirty="0">
                <a:solidFill>
                  <a:srgbClr val="CE2933"/>
                </a:solidFill>
                <a:latin typeface="Times New Roman" pitchFamily="18" charset="0"/>
                <a:cs typeface="Times New Roman" pitchFamily="18" charset="0"/>
              </a:rPr>
              <a:t>$_SERVER["SERVER_NAME"] </a:t>
            </a:r>
            <a:r>
              <a:rPr lang="en-US" sz="2660" dirty="0">
                <a:latin typeface="Times New Roman" pitchFamily="18" charset="0"/>
                <a:cs typeface="Times New Roman" pitchFamily="18" charset="0"/>
              </a:rPr>
              <a:t>. "&lt;</a:t>
            </a:r>
            <a:r>
              <a:rPr lang="en-US" sz="2660" dirty="0" err="1">
                <a:latin typeface="Times New Roman" pitchFamily="18" charset="0"/>
                <a:cs typeface="Times New Roman" pitchFamily="18" charset="0"/>
              </a:rPr>
              <a:t>br</a:t>
            </a:r>
            <a:r>
              <a:rPr lang="en-US" sz="2660" dirty="0">
                <a:latin typeface="Times New Roman" pitchFamily="18" charset="0"/>
                <a:cs typeface="Times New Roman" pitchFamily="18" charset="0"/>
              </a:rPr>
              <a:t>/&gt;";</a:t>
            </a:r>
          </a:p>
          <a:p>
            <a:pPr>
              <a:buClr>
                <a:schemeClr val="accent3">
                  <a:lumMod val="75000"/>
                </a:schemeClr>
              </a:buClr>
              <a:buNone/>
              <a:defRPr/>
            </a:pPr>
            <a:r>
              <a:rPr lang="en-US" sz="2660" dirty="0">
                <a:latin typeface="Times New Roman" pitchFamily="18" charset="0"/>
                <a:cs typeface="Times New Roman" pitchFamily="18" charset="0"/>
              </a:rPr>
              <a:t>echo </a:t>
            </a:r>
            <a:r>
              <a:rPr lang="en-US" sz="2660" dirty="0">
                <a:solidFill>
                  <a:srgbClr val="CE2933"/>
                </a:solidFill>
                <a:latin typeface="Times New Roman" pitchFamily="18" charset="0"/>
                <a:cs typeface="Times New Roman" pitchFamily="18" charset="0"/>
              </a:rPr>
              <a:t>$_SERVER["SERVER_SOFTWARE"] </a:t>
            </a:r>
            <a:r>
              <a:rPr lang="en-US" sz="2660" dirty="0">
                <a:latin typeface="Times New Roman" pitchFamily="18" charset="0"/>
                <a:cs typeface="Times New Roman" pitchFamily="18" charset="0"/>
              </a:rPr>
              <a:t>. "&lt;</a:t>
            </a:r>
            <a:r>
              <a:rPr lang="en-US" sz="2660" dirty="0" err="1">
                <a:latin typeface="Times New Roman" pitchFamily="18" charset="0"/>
                <a:cs typeface="Times New Roman" pitchFamily="18" charset="0"/>
              </a:rPr>
              <a:t>br</a:t>
            </a:r>
            <a:r>
              <a:rPr lang="en-US" sz="2660" dirty="0">
                <a:latin typeface="Times New Roman" pitchFamily="18" charset="0"/>
                <a:cs typeface="Times New Roman" pitchFamily="18" charset="0"/>
              </a:rPr>
              <a:t>/&gt;";</a:t>
            </a:r>
          </a:p>
          <a:p>
            <a:pPr>
              <a:buClr>
                <a:schemeClr val="accent3">
                  <a:lumMod val="75000"/>
                </a:schemeClr>
              </a:buClr>
              <a:buNone/>
              <a:defRPr/>
            </a:pPr>
            <a:r>
              <a:rPr lang="en-US" sz="2660" dirty="0">
                <a:latin typeface="Times New Roman" pitchFamily="18" charset="0"/>
                <a:cs typeface="Times New Roman" pitchFamily="18" charset="0"/>
              </a:rPr>
              <a:t>echo </a:t>
            </a:r>
            <a:r>
              <a:rPr lang="en-US" sz="2660" dirty="0">
                <a:solidFill>
                  <a:srgbClr val="CE2933"/>
                </a:solidFill>
                <a:latin typeface="Times New Roman" pitchFamily="18" charset="0"/>
                <a:cs typeface="Times New Roman" pitchFamily="18" charset="0"/>
              </a:rPr>
              <a:t>$_SERVER["REMOTE_ADDR"] </a:t>
            </a:r>
            <a:r>
              <a:rPr lang="en-US" sz="2660" dirty="0">
                <a:latin typeface="Times New Roman" pitchFamily="18" charset="0"/>
                <a:cs typeface="Times New Roman" pitchFamily="18" charset="0"/>
              </a:rPr>
              <a:t>. "&lt;</a:t>
            </a:r>
            <a:r>
              <a:rPr lang="en-US" sz="2660" dirty="0" err="1">
                <a:latin typeface="Times New Roman" pitchFamily="18" charset="0"/>
                <a:cs typeface="Times New Roman" pitchFamily="18" charset="0"/>
              </a:rPr>
              <a:t>br</a:t>
            </a:r>
            <a:r>
              <a:rPr lang="en-US" sz="2660" dirty="0">
                <a:latin typeface="Times New Roman" pitchFamily="18" charset="0"/>
                <a:cs typeface="Times New Roman" pitchFamily="18" charset="0"/>
              </a:rPr>
              <a:t>/&gt;";</a:t>
            </a:r>
          </a:p>
          <a:p>
            <a:pPr>
              <a:buNone/>
            </a:pPr>
            <a:endParaRPr lang="en-US" dirty="0"/>
          </a:p>
        </p:txBody>
      </p:sp>
    </p:spTree>
    <p:extLst>
      <p:ext uri="{BB962C8B-B14F-4D97-AF65-F5344CB8AC3E}">
        <p14:creationId xmlns:p14="http://schemas.microsoft.com/office/powerpoint/2010/main" val="2274851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1"/>
            <a:ext cx="7492365" cy="868742"/>
          </a:xfrm>
        </p:spPr>
        <p:txBody>
          <a:bodyPr/>
          <a:lstStyle/>
          <a:p>
            <a:r>
              <a:rPr lang="en-US" b="1" dirty="0">
                <a:latin typeface="Times New Roman" pitchFamily="18" charset="0"/>
                <a:cs typeface="Times New Roman" pitchFamily="18" charset="0"/>
              </a:rPr>
              <a:t>    $_SERVER</a:t>
            </a:r>
          </a:p>
        </p:txBody>
      </p:sp>
      <p:pic>
        <p:nvPicPr>
          <p:cNvPr id="4" name="Content Placeholder 5" descr="4071509011.eps.png"/>
          <p:cNvPicPr>
            <a:picLocks noGrp="1" noChangeAspect="1"/>
          </p:cNvPicPr>
          <p:nvPr>
            <p:ph idx="1"/>
          </p:nvPr>
        </p:nvPicPr>
        <p:blipFill>
          <a:blip r:embed="rId2" cstate="print"/>
          <a:srcRect t="-17226" b="-17226"/>
          <a:stretch>
            <a:fillRect/>
          </a:stretch>
        </p:blipFill>
        <p:spPr>
          <a:xfrm>
            <a:off x="880207" y="941131"/>
            <a:ext cx="7311198" cy="5139555"/>
          </a:xfrm>
        </p:spPr>
      </p:pic>
    </p:spTree>
    <p:extLst>
      <p:ext uri="{BB962C8B-B14F-4D97-AF65-F5344CB8AC3E}">
        <p14:creationId xmlns:p14="http://schemas.microsoft.com/office/powerpoint/2010/main" val="2557564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b="1" dirty="0">
                <a:latin typeface="Times New Roman" pitchFamily="18" charset="0"/>
                <a:cs typeface="Times New Roman" pitchFamily="18" charset="0"/>
              </a:rPr>
              <a:t>SERVER INFORMATION KEYS</a:t>
            </a:r>
          </a:p>
        </p:txBody>
      </p:sp>
      <p:sp>
        <p:nvSpPr>
          <p:cNvPr id="3" name="Content Placeholder 2"/>
          <p:cNvSpPr>
            <a:spLocks noGrp="1"/>
          </p:cNvSpPr>
          <p:nvPr>
            <p:ph idx="1"/>
          </p:nvPr>
        </p:nvSpPr>
        <p:spPr/>
        <p:txBody>
          <a:bodyPr/>
          <a:lstStyle/>
          <a:p>
            <a:pPr>
              <a:buFont typeface="Arial" charset="0"/>
              <a:buChar char="•"/>
            </a:pPr>
            <a:r>
              <a:rPr lang="en-US" sz="2660" dirty="0">
                <a:latin typeface="Times New Roman" pitchFamily="18" charset="0"/>
                <a:cs typeface="Times New Roman" pitchFamily="18" charset="0"/>
              </a:rPr>
              <a:t>SERVER_NAME contains the name of the site that was requested</a:t>
            </a:r>
          </a:p>
          <a:p>
            <a:pPr>
              <a:buFont typeface="Arial" charset="0"/>
              <a:buChar char="•"/>
            </a:pPr>
            <a:r>
              <a:rPr lang="en-US" sz="2660" dirty="0">
                <a:latin typeface="Times New Roman" pitchFamily="18" charset="0"/>
                <a:cs typeface="Times New Roman" pitchFamily="18" charset="0"/>
              </a:rPr>
              <a:t>SERVER_ADDR tells us the IP of the server</a:t>
            </a:r>
          </a:p>
          <a:p>
            <a:pPr>
              <a:buFont typeface="Arial" charset="0"/>
              <a:buChar char="•"/>
            </a:pPr>
            <a:r>
              <a:rPr lang="en-US" sz="2660" dirty="0">
                <a:latin typeface="Times New Roman" pitchFamily="18" charset="0"/>
                <a:cs typeface="Times New Roman" pitchFamily="18" charset="0"/>
              </a:rPr>
              <a:t>DOCUMENT_ROOT tells us the location from which you are currently running your script</a:t>
            </a:r>
          </a:p>
          <a:p>
            <a:pPr>
              <a:buFont typeface="Arial" charset="0"/>
              <a:buChar char="•"/>
            </a:pPr>
            <a:r>
              <a:rPr lang="en-US" sz="2660" dirty="0">
                <a:latin typeface="Times New Roman" pitchFamily="18" charset="0"/>
                <a:cs typeface="Times New Roman" pitchFamily="18" charset="0"/>
              </a:rPr>
              <a:t>SCRIPT_NAME key that identifies the actual script being executed</a:t>
            </a:r>
          </a:p>
          <a:p>
            <a:pPr>
              <a:buNone/>
            </a:pPr>
            <a:endParaRPr lang="en-US" dirty="0"/>
          </a:p>
        </p:txBody>
      </p:sp>
    </p:spTree>
    <p:extLst>
      <p:ext uri="{BB962C8B-B14F-4D97-AF65-F5344CB8AC3E}">
        <p14:creationId xmlns:p14="http://schemas.microsoft.com/office/powerpoint/2010/main" val="2631596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latin typeface="Times New Roman" pitchFamily="18" charset="0"/>
                <a:cs typeface="Times New Roman" pitchFamily="18" charset="0"/>
              </a:rPr>
              <a:t>Request Header Keys</a:t>
            </a:r>
          </a:p>
        </p:txBody>
      </p:sp>
      <p:sp>
        <p:nvSpPr>
          <p:cNvPr id="3" name="Content Placeholder 2"/>
          <p:cNvSpPr>
            <a:spLocks noGrp="1"/>
          </p:cNvSpPr>
          <p:nvPr>
            <p:ph idx="1"/>
          </p:nvPr>
        </p:nvSpPr>
        <p:spPr/>
        <p:txBody>
          <a:bodyPr/>
          <a:lstStyle/>
          <a:p>
            <a:pPr>
              <a:buFont typeface="Arial" charset="0"/>
              <a:buChar char="•"/>
            </a:pPr>
            <a:r>
              <a:rPr lang="en-US" sz="2660" dirty="0">
                <a:latin typeface="Times New Roman" pitchFamily="18" charset="0"/>
                <a:cs typeface="Times New Roman" pitchFamily="18" charset="0"/>
              </a:rPr>
              <a:t>REQUEST_METHOD returns the request method that was used to access the page: that is, GET, HEAD, POST, PUT</a:t>
            </a:r>
          </a:p>
          <a:p>
            <a:pPr>
              <a:buFont typeface="Arial" charset="0"/>
              <a:buChar char="•"/>
            </a:pPr>
            <a:r>
              <a:rPr lang="en-US" sz="2660" dirty="0">
                <a:latin typeface="Times New Roman" pitchFamily="18" charset="0"/>
                <a:cs typeface="Times New Roman" pitchFamily="18" charset="0"/>
              </a:rPr>
              <a:t>REMOTE_ADDR key returns the IP address of the requestor</a:t>
            </a:r>
          </a:p>
          <a:p>
            <a:pPr>
              <a:buFont typeface="Arial" charset="0"/>
              <a:buChar char="•"/>
            </a:pPr>
            <a:r>
              <a:rPr lang="en-US" sz="2660" dirty="0">
                <a:latin typeface="Times New Roman" pitchFamily="18" charset="0"/>
                <a:cs typeface="Times New Roman" pitchFamily="18" charset="0"/>
              </a:rPr>
              <a:t>HTTP_USER_AGENT contains the operating system and browser that the client is using</a:t>
            </a:r>
          </a:p>
          <a:p>
            <a:pPr>
              <a:buFont typeface="Arial" charset="0"/>
              <a:buChar char="•"/>
            </a:pPr>
            <a:r>
              <a:rPr lang="en-US" sz="2660" dirty="0">
                <a:latin typeface="Times New Roman" pitchFamily="18" charset="0"/>
                <a:cs typeface="Times New Roman" pitchFamily="18" charset="0"/>
              </a:rPr>
              <a:t>HTTP_REFERER contains the address of the page that referred us to this one (if any) through a link</a:t>
            </a:r>
          </a:p>
          <a:p>
            <a:pPr>
              <a:buNone/>
            </a:pPr>
            <a:endParaRPr lang="en-US" dirty="0"/>
          </a:p>
        </p:txBody>
      </p:sp>
    </p:spTree>
    <p:extLst>
      <p:ext uri="{BB962C8B-B14F-4D97-AF65-F5344CB8AC3E}">
        <p14:creationId xmlns:p14="http://schemas.microsoft.com/office/powerpoint/2010/main" val="989064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1"/>
            <a:ext cx="7492365" cy="1085906"/>
          </a:xfrm>
        </p:spPr>
        <p:txBody>
          <a:bodyPr/>
          <a:lstStyle/>
          <a:p>
            <a:r>
              <a:rPr lang="en-US" dirty="0"/>
              <a:t>    </a:t>
            </a:r>
            <a:r>
              <a:rPr lang="en-US" b="1" dirty="0">
                <a:latin typeface="Times New Roman" pitchFamily="18" charset="0"/>
                <a:cs typeface="Times New Roman" pitchFamily="18" charset="0"/>
              </a:rPr>
              <a:t>Header Access Examples</a:t>
            </a:r>
          </a:p>
        </p:txBody>
      </p:sp>
      <p:pic>
        <p:nvPicPr>
          <p:cNvPr id="4" name="Picture 8" descr="Screen Shot 2014-02-06 at 11.32.11 PM.png"/>
          <p:cNvPicPr>
            <a:picLocks noGrp="1" noChangeAspect="1"/>
          </p:cNvPicPr>
          <p:nvPr>
            <p:ph idx="1"/>
          </p:nvPr>
        </p:nvPicPr>
        <p:blipFill>
          <a:blip r:embed="rId2" cstate="print"/>
          <a:srcRect/>
          <a:stretch>
            <a:fillRect/>
          </a:stretch>
        </p:blipFill>
        <p:spPr bwMode="auto">
          <a:xfrm>
            <a:off x="825818" y="1013520"/>
            <a:ext cx="7492365" cy="2316418"/>
          </a:xfrm>
          <a:prstGeom prst="rect">
            <a:avLst/>
          </a:prstGeom>
          <a:noFill/>
          <a:ln w="9525">
            <a:noFill/>
            <a:miter lim="800000"/>
            <a:headEnd/>
            <a:tailEnd/>
          </a:ln>
        </p:spPr>
      </p:pic>
      <p:pic>
        <p:nvPicPr>
          <p:cNvPr id="5" name="Picture 9" descr="Screen Shot 2014-02-06 at 11.32.44 PM.png"/>
          <p:cNvPicPr>
            <a:picLocks noChangeAspect="1"/>
          </p:cNvPicPr>
          <p:nvPr/>
        </p:nvPicPr>
        <p:blipFill>
          <a:blip r:embed="rId3" cstate="print"/>
          <a:srcRect/>
          <a:stretch>
            <a:fillRect/>
          </a:stretch>
        </p:blipFill>
        <p:spPr bwMode="auto">
          <a:xfrm>
            <a:off x="807819" y="3402327"/>
            <a:ext cx="7455974" cy="2458244"/>
          </a:xfrm>
          <a:prstGeom prst="rect">
            <a:avLst/>
          </a:prstGeom>
          <a:noFill/>
          <a:ln w="9525">
            <a:noFill/>
            <a:miter lim="800000"/>
            <a:headEnd/>
            <a:tailEnd/>
          </a:ln>
        </p:spPr>
      </p:pic>
    </p:spTree>
    <p:extLst>
      <p:ext uri="{BB962C8B-B14F-4D97-AF65-F5344CB8AC3E}">
        <p14:creationId xmlns:p14="http://schemas.microsoft.com/office/powerpoint/2010/main" val="1934760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    Security-Headers can be forged</a:t>
            </a:r>
            <a:br>
              <a:rPr lang="en-US" dirty="0"/>
            </a:br>
            <a:endParaRPr lang="en-US" dirty="0"/>
          </a:p>
        </p:txBody>
      </p:sp>
      <p:sp>
        <p:nvSpPr>
          <p:cNvPr id="3" name="Content Placeholder 2"/>
          <p:cNvSpPr>
            <a:spLocks noGrp="1"/>
          </p:cNvSpPr>
          <p:nvPr>
            <p:ph idx="1"/>
          </p:nvPr>
        </p:nvSpPr>
        <p:spPr/>
        <p:txBody>
          <a:bodyPr/>
          <a:lstStyle/>
          <a:p>
            <a:pPr>
              <a:buClr>
                <a:schemeClr val="accent3">
                  <a:lumMod val="75000"/>
                </a:schemeClr>
              </a:buClr>
              <a:buNone/>
              <a:defRPr/>
            </a:pPr>
            <a:r>
              <a:rPr lang="en-US" sz="2660" dirty="0">
                <a:latin typeface="Times New Roman" pitchFamily="18" charset="0"/>
                <a:cs typeface="Times New Roman" pitchFamily="18" charset="0"/>
              </a:rPr>
              <a:t>All headers can be forged! </a:t>
            </a:r>
          </a:p>
          <a:p>
            <a:pPr>
              <a:buClr>
                <a:schemeClr val="accent3">
                  <a:lumMod val="75000"/>
                </a:schemeClr>
              </a:buClr>
              <a:buFont typeface="Arial"/>
              <a:buChar char="•"/>
              <a:defRPr/>
            </a:pPr>
            <a:r>
              <a:rPr lang="en-US" sz="2660" dirty="0">
                <a:latin typeface="Times New Roman" pitchFamily="18" charset="0"/>
                <a:cs typeface="Times New Roman" pitchFamily="18" charset="0"/>
              </a:rPr>
              <a:t>The HTTP_REFERER header can lie about where the referral came from</a:t>
            </a:r>
          </a:p>
          <a:p>
            <a:pPr>
              <a:buClr>
                <a:schemeClr val="accent3">
                  <a:lumMod val="75000"/>
                </a:schemeClr>
              </a:buClr>
              <a:buFont typeface="Arial"/>
              <a:buChar char="•"/>
              <a:defRPr/>
            </a:pPr>
            <a:r>
              <a:rPr lang="en-US" sz="2660" dirty="0">
                <a:latin typeface="Times New Roman" pitchFamily="18" charset="0"/>
                <a:cs typeface="Times New Roman" pitchFamily="18" charset="0"/>
              </a:rPr>
              <a:t>The USER_AGENT can lie about the operating system and browser the client is using.</a:t>
            </a:r>
          </a:p>
          <a:p>
            <a:pPr>
              <a:buNone/>
            </a:pPr>
            <a:endParaRPr lang="en-US" dirty="0"/>
          </a:p>
        </p:txBody>
      </p:sp>
    </p:spTree>
    <p:extLst>
      <p:ext uri="{BB962C8B-B14F-4D97-AF65-F5344CB8AC3E}">
        <p14:creationId xmlns:p14="http://schemas.microsoft.com/office/powerpoint/2010/main" val="2367822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endParaRPr lang="en-US" sz="4180" dirty="0">
              <a:solidFill>
                <a:schemeClr val="tx2"/>
              </a:solidFill>
              <a:latin typeface="Times New Roman" pitchFamily="18" charset="0"/>
              <a:cs typeface="Times New Roman" pitchFamily="18" charset="0"/>
            </a:endParaRPr>
          </a:p>
          <a:p>
            <a:pPr>
              <a:buNone/>
            </a:pPr>
            <a:endParaRPr lang="en-US" sz="4180" dirty="0">
              <a:solidFill>
                <a:schemeClr val="tx2"/>
              </a:solidFill>
              <a:latin typeface="Times New Roman" pitchFamily="18" charset="0"/>
              <a:cs typeface="Times New Roman" pitchFamily="18" charset="0"/>
            </a:endParaRPr>
          </a:p>
          <a:p>
            <a:pPr algn="ctr">
              <a:buNone/>
            </a:pPr>
            <a:r>
              <a:rPr lang="en-US" sz="4180" b="1" dirty="0">
                <a:solidFill>
                  <a:schemeClr val="tx2"/>
                </a:solidFill>
                <a:latin typeface="Times New Roman" pitchFamily="18" charset="0"/>
                <a:cs typeface="Times New Roman" pitchFamily="18" charset="0"/>
              </a:rPr>
              <a:t>$_FILES </a:t>
            </a:r>
            <a:r>
              <a:rPr lang="en-US" sz="4180" b="1" dirty="0">
                <a:latin typeface="Times New Roman" pitchFamily="18" charset="0"/>
                <a:cs typeface="Times New Roman" pitchFamily="18" charset="0"/>
              </a:rPr>
              <a:t>array</a:t>
            </a:r>
          </a:p>
        </p:txBody>
      </p:sp>
    </p:spTree>
    <p:extLst>
      <p:ext uri="{BB962C8B-B14F-4D97-AF65-F5344CB8AC3E}">
        <p14:creationId xmlns:p14="http://schemas.microsoft.com/office/powerpoint/2010/main" val="282113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    $_FILES Array</a:t>
            </a:r>
          </a:p>
        </p:txBody>
      </p:sp>
      <p:sp>
        <p:nvSpPr>
          <p:cNvPr id="3" name="Content Placeholder 2"/>
          <p:cNvSpPr>
            <a:spLocks noGrp="1"/>
          </p:cNvSpPr>
          <p:nvPr>
            <p:ph idx="1"/>
          </p:nvPr>
        </p:nvSpPr>
        <p:spPr/>
        <p:txBody>
          <a:bodyPr/>
          <a:lstStyle/>
          <a:p>
            <a:pPr>
              <a:buNone/>
            </a:pPr>
            <a:r>
              <a:rPr lang="en-US" sz="2660" dirty="0">
                <a:latin typeface="Times New Roman" pitchFamily="18" charset="0"/>
                <a:cs typeface="Times New Roman" pitchFamily="18" charset="0"/>
              </a:rPr>
              <a:t>   The </a:t>
            </a:r>
            <a:r>
              <a:rPr lang="en-US" sz="2660" b="1" dirty="0">
                <a:latin typeface="Times New Roman" pitchFamily="18" charset="0"/>
                <a:cs typeface="Times New Roman" pitchFamily="18" charset="0"/>
              </a:rPr>
              <a:t>$_FILES </a:t>
            </a:r>
            <a:r>
              <a:rPr lang="en-US" sz="2660" dirty="0">
                <a:latin typeface="Times New Roman" pitchFamily="18" charset="0"/>
                <a:cs typeface="Times New Roman" pitchFamily="18" charset="0"/>
              </a:rPr>
              <a:t>associative array contains items that have been uploaded in the current request.</a:t>
            </a:r>
          </a:p>
          <a:p>
            <a:pPr>
              <a:buNone/>
            </a:pPr>
            <a:r>
              <a:rPr lang="en-US" sz="2660" dirty="0">
                <a:latin typeface="Times New Roman" pitchFamily="18" charset="0"/>
                <a:cs typeface="Times New Roman" pitchFamily="18" charset="0"/>
              </a:rPr>
              <a:t>   A server script must process the upload file(s) in some way; the </a:t>
            </a:r>
            <a:r>
              <a:rPr lang="en-US" sz="2660" b="1" dirty="0">
                <a:latin typeface="Times New Roman" pitchFamily="18" charset="0"/>
                <a:cs typeface="Times New Roman" pitchFamily="18" charset="0"/>
              </a:rPr>
              <a:t>$_FILES </a:t>
            </a:r>
            <a:r>
              <a:rPr lang="en-US" sz="2660" dirty="0">
                <a:latin typeface="Times New Roman" pitchFamily="18" charset="0"/>
                <a:cs typeface="Times New Roman" pitchFamily="18" charset="0"/>
              </a:rPr>
              <a:t>array helps in this process.</a:t>
            </a:r>
          </a:p>
          <a:p>
            <a:pPr>
              <a:buNone/>
            </a:pPr>
            <a:r>
              <a:rPr lang="en-US" sz="2660" dirty="0">
                <a:latin typeface="Times New Roman" pitchFamily="18" charset="0"/>
                <a:cs typeface="Times New Roman" pitchFamily="18" charset="0"/>
              </a:rPr>
              <a:t>   the </a:t>
            </a:r>
            <a:r>
              <a:rPr lang="en-US" sz="2660" b="1" dirty="0">
                <a:latin typeface="Times New Roman" pitchFamily="18" charset="0"/>
                <a:cs typeface="Times New Roman" pitchFamily="18" charset="0"/>
              </a:rPr>
              <a:t>$_FILES </a:t>
            </a:r>
            <a:r>
              <a:rPr lang="en-US" sz="2660" dirty="0">
                <a:latin typeface="Times New Roman" pitchFamily="18" charset="0"/>
                <a:cs typeface="Times New Roman" pitchFamily="18" charset="0"/>
              </a:rPr>
              <a:t>array will contain a key=value pair for each file uploaded in the post</a:t>
            </a:r>
          </a:p>
          <a:p>
            <a:pPr>
              <a:buNone/>
            </a:pPr>
            <a:r>
              <a:rPr lang="en-US" sz="2660" dirty="0">
                <a:latin typeface="Times New Roman" pitchFamily="18" charset="0"/>
                <a:cs typeface="Times New Roman" pitchFamily="18" charset="0"/>
              </a:rPr>
              <a:t>   First a refresher on HTML forms for uploading files…</a:t>
            </a:r>
          </a:p>
          <a:p>
            <a:endParaRPr lang="en-US" dirty="0"/>
          </a:p>
        </p:txBody>
      </p:sp>
    </p:spTree>
    <p:extLst>
      <p:ext uri="{BB962C8B-B14F-4D97-AF65-F5344CB8AC3E}">
        <p14:creationId xmlns:p14="http://schemas.microsoft.com/office/powerpoint/2010/main" val="3738520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1"/>
            <a:ext cx="7492365" cy="868742"/>
          </a:xfrm>
        </p:spPr>
        <p:txBody>
          <a:bodyPr>
            <a:normAutofit/>
          </a:bodyPr>
          <a:lstStyle/>
          <a:p>
            <a:r>
              <a:rPr lang="en-US" dirty="0"/>
              <a:t>    </a:t>
            </a:r>
            <a:r>
              <a:rPr lang="en-US" sz="3420" b="1" dirty="0">
                <a:latin typeface="Times New Roman" pitchFamily="18" charset="0"/>
                <a:cs typeface="Times New Roman" pitchFamily="18" charset="0"/>
              </a:rPr>
              <a:t>HTML Required for File Uploads</a:t>
            </a:r>
          </a:p>
        </p:txBody>
      </p:sp>
      <p:sp>
        <p:nvSpPr>
          <p:cNvPr id="3" name="Content Placeholder 2"/>
          <p:cNvSpPr>
            <a:spLocks noGrp="1"/>
          </p:cNvSpPr>
          <p:nvPr>
            <p:ph idx="1"/>
          </p:nvPr>
        </p:nvSpPr>
        <p:spPr>
          <a:xfrm>
            <a:off x="825818" y="723967"/>
            <a:ext cx="7492365" cy="5144148"/>
          </a:xfrm>
        </p:spPr>
        <p:txBody>
          <a:bodyPr/>
          <a:lstStyle/>
          <a:p>
            <a:pPr marL="434340" indent="-434340">
              <a:buFont typeface="Calibri" pitchFamily="34" charset="0"/>
              <a:buAutoNum type="arabicPeriod"/>
            </a:pPr>
            <a:endParaRPr lang="en-US" sz="2280" dirty="0">
              <a:latin typeface="Times New Roman" pitchFamily="18" charset="0"/>
              <a:cs typeface="Times New Roman" pitchFamily="18" charset="0"/>
            </a:endParaRPr>
          </a:p>
          <a:p>
            <a:pPr marL="434340" indent="-434340">
              <a:buFont typeface="Calibri" pitchFamily="34" charset="0"/>
              <a:buAutoNum type="arabicPeriod"/>
            </a:pPr>
            <a:r>
              <a:rPr lang="en-US" sz="2280" dirty="0">
                <a:latin typeface="Times New Roman" pitchFamily="18" charset="0"/>
                <a:cs typeface="Times New Roman" pitchFamily="18" charset="0"/>
              </a:rPr>
              <a:t>You must ensure that the HTML form uses the HTTP POST </a:t>
            </a:r>
            <a:r>
              <a:rPr lang="en-US" sz="2280" b="1" dirty="0">
                <a:latin typeface="Times New Roman" pitchFamily="18" charset="0"/>
                <a:cs typeface="Times New Roman" pitchFamily="18" charset="0"/>
              </a:rPr>
              <a:t>method</a:t>
            </a:r>
            <a:r>
              <a:rPr lang="en-US" sz="2280" dirty="0">
                <a:latin typeface="Times New Roman" pitchFamily="18" charset="0"/>
                <a:cs typeface="Times New Roman" pitchFamily="18" charset="0"/>
              </a:rPr>
              <a:t>, since transmitting a file through the URL is not possible.</a:t>
            </a:r>
          </a:p>
          <a:p>
            <a:pPr marL="434340" indent="-434340">
              <a:buFont typeface="Calibri" pitchFamily="34" charset="0"/>
              <a:buAutoNum type="arabicPeriod"/>
            </a:pPr>
            <a:r>
              <a:rPr lang="en-US" sz="2280" dirty="0">
                <a:latin typeface="Times New Roman" pitchFamily="18" charset="0"/>
                <a:cs typeface="Times New Roman" pitchFamily="18" charset="0"/>
              </a:rPr>
              <a:t>You must add the </a:t>
            </a:r>
            <a:r>
              <a:rPr lang="en-US" sz="2280" b="1" dirty="0" err="1">
                <a:latin typeface="Times New Roman" pitchFamily="18" charset="0"/>
                <a:cs typeface="Times New Roman" pitchFamily="18" charset="0"/>
              </a:rPr>
              <a:t>enctype</a:t>
            </a:r>
            <a:r>
              <a:rPr lang="en-US" sz="2280" b="1" dirty="0">
                <a:latin typeface="Times New Roman" pitchFamily="18" charset="0"/>
                <a:cs typeface="Times New Roman" pitchFamily="18" charset="0"/>
              </a:rPr>
              <a:t>="multipart/form-data" </a:t>
            </a:r>
            <a:r>
              <a:rPr lang="en-US" sz="2280" dirty="0">
                <a:latin typeface="Times New Roman" pitchFamily="18" charset="0"/>
                <a:cs typeface="Times New Roman" pitchFamily="18" charset="0"/>
              </a:rPr>
              <a:t>attribute to the HTML form that is performing the upload so that the HTTP request can</a:t>
            </a:r>
          </a:p>
          <a:p>
            <a:pPr marL="434340" indent="-434340">
              <a:buFont typeface="Calibri" pitchFamily="34" charset="0"/>
              <a:buAutoNum type="arabicPeriod"/>
            </a:pPr>
            <a:r>
              <a:rPr lang="en-US" sz="2280" dirty="0">
                <a:latin typeface="Times New Roman" pitchFamily="18" charset="0"/>
                <a:cs typeface="Times New Roman" pitchFamily="18" charset="0"/>
              </a:rPr>
              <a:t>You must include an input type of file in your form.</a:t>
            </a:r>
          </a:p>
          <a:p>
            <a:pPr>
              <a:buNone/>
            </a:pPr>
            <a:endParaRPr lang="en-US" dirty="0"/>
          </a:p>
        </p:txBody>
      </p:sp>
    </p:spTree>
    <p:extLst>
      <p:ext uri="{BB962C8B-B14F-4D97-AF65-F5344CB8AC3E}">
        <p14:creationId xmlns:p14="http://schemas.microsoft.com/office/powerpoint/2010/main" val="4261590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1"/>
            <a:ext cx="7492365" cy="868742"/>
          </a:xfrm>
        </p:spPr>
        <p:txBody>
          <a:bodyPr>
            <a:normAutofit/>
          </a:bodyPr>
          <a:lstStyle/>
          <a:p>
            <a:r>
              <a:rPr lang="en-US" dirty="0"/>
              <a:t>    </a:t>
            </a:r>
            <a:r>
              <a:rPr lang="en-US" sz="3420" b="1" dirty="0">
                <a:latin typeface="Times New Roman" pitchFamily="18" charset="0"/>
                <a:cs typeface="Times New Roman" pitchFamily="18" charset="0"/>
              </a:rPr>
              <a:t>HTML Required for File Uploads</a:t>
            </a:r>
          </a:p>
        </p:txBody>
      </p:sp>
      <p:sp>
        <p:nvSpPr>
          <p:cNvPr id="3" name="Content Placeholder 2"/>
          <p:cNvSpPr>
            <a:spLocks noGrp="1"/>
          </p:cNvSpPr>
          <p:nvPr>
            <p:ph idx="1"/>
          </p:nvPr>
        </p:nvSpPr>
        <p:spPr>
          <a:xfrm>
            <a:off x="825818" y="723967"/>
            <a:ext cx="7492365" cy="5144148"/>
          </a:xfrm>
        </p:spPr>
        <p:txBody>
          <a:bodyPr/>
          <a:lstStyle/>
          <a:p>
            <a:pPr>
              <a:buNone/>
            </a:pPr>
            <a:endParaRPr lang="en-US" dirty="0"/>
          </a:p>
        </p:txBody>
      </p:sp>
      <p:pic>
        <p:nvPicPr>
          <p:cNvPr id="4" name="Picture 4" descr="Screen Shot 2014-02-06 at 11.40.37 PM.png"/>
          <p:cNvPicPr>
            <a:picLocks noChangeAspect="1"/>
          </p:cNvPicPr>
          <p:nvPr/>
        </p:nvPicPr>
        <p:blipFill>
          <a:blip r:embed="rId2" cstate="print"/>
          <a:srcRect/>
          <a:stretch>
            <a:fillRect/>
          </a:stretch>
        </p:blipFill>
        <p:spPr bwMode="auto">
          <a:xfrm>
            <a:off x="733823" y="651510"/>
            <a:ext cx="7747135" cy="5212012"/>
          </a:xfrm>
          <a:prstGeom prst="rect">
            <a:avLst/>
          </a:prstGeom>
          <a:noFill/>
          <a:ln w="9525">
            <a:noFill/>
            <a:miter lim="800000"/>
            <a:headEnd/>
            <a:tailEnd/>
          </a:ln>
        </p:spPr>
      </p:pic>
    </p:spTree>
    <p:extLst>
      <p:ext uri="{BB962C8B-B14F-4D97-AF65-F5344CB8AC3E}">
        <p14:creationId xmlns:p14="http://schemas.microsoft.com/office/powerpoint/2010/main" val="3039387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Arrays  Key Value</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None/>
            </a:pPr>
            <a:r>
              <a:rPr lang="en-US" dirty="0"/>
              <a:t>   In PHP an array is actually an </a:t>
            </a:r>
            <a:r>
              <a:rPr lang="en-US" b="1" dirty="0"/>
              <a:t>ordered map</a:t>
            </a:r>
            <a:r>
              <a:rPr lang="en-US" dirty="0"/>
              <a:t>, which associates each value in the array with a key.</a:t>
            </a:r>
          </a:p>
          <a:p>
            <a:pPr>
              <a:buNone/>
            </a:pPr>
            <a:endParaRPr lang="en-US" dirty="0"/>
          </a:p>
          <a:p>
            <a:pPr>
              <a:buNone/>
            </a:pPr>
            <a:endParaRPr lang="en-US" dirty="0"/>
          </a:p>
        </p:txBody>
      </p:sp>
      <p:pic>
        <p:nvPicPr>
          <p:cNvPr id="4" name="Picture 2" descr="T:\CompSci\Research\web development textbook\manuscript\19.FinalART\9780133407150_FinalArt\CH09\4071509001.eps.png"/>
          <p:cNvPicPr>
            <a:picLocks noChangeAspect="1" noChangeArrowheads="1"/>
          </p:cNvPicPr>
          <p:nvPr/>
        </p:nvPicPr>
        <p:blipFill>
          <a:blip r:embed="rId2" cstate="print"/>
          <a:srcRect/>
          <a:stretch>
            <a:fillRect/>
          </a:stretch>
        </p:blipFill>
        <p:spPr bwMode="auto">
          <a:xfrm>
            <a:off x="1097280" y="3040380"/>
            <a:ext cx="6804573" cy="2026873"/>
          </a:xfrm>
          <a:prstGeom prst="rect">
            <a:avLst/>
          </a:prstGeom>
          <a:noFill/>
          <a:ln w="9525">
            <a:noFill/>
            <a:miter lim="800000"/>
            <a:headEnd/>
            <a:tailEnd/>
          </a:ln>
        </p:spPr>
      </p:pic>
    </p:spTree>
    <p:extLst>
      <p:ext uri="{BB962C8B-B14F-4D97-AF65-F5344CB8AC3E}">
        <p14:creationId xmlns:p14="http://schemas.microsoft.com/office/powerpoint/2010/main" val="2110046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latin typeface="Times New Roman" pitchFamily="18" charset="0"/>
                <a:cs typeface="Times New Roman" pitchFamily="18" charset="0"/>
              </a:rPr>
              <a:t>Handling File upload in PHP</a:t>
            </a:r>
          </a:p>
        </p:txBody>
      </p:sp>
      <p:sp>
        <p:nvSpPr>
          <p:cNvPr id="3" name="Content Placeholder 2"/>
          <p:cNvSpPr>
            <a:spLocks noGrp="1"/>
          </p:cNvSpPr>
          <p:nvPr>
            <p:ph idx="1"/>
          </p:nvPr>
        </p:nvSpPr>
        <p:spPr/>
        <p:txBody>
          <a:bodyPr/>
          <a:lstStyle/>
          <a:p>
            <a:r>
              <a:rPr lang="en-US" sz="2660" dirty="0">
                <a:latin typeface="Times New Roman" pitchFamily="18" charset="0"/>
                <a:cs typeface="Times New Roman" pitchFamily="18" charset="0"/>
              </a:rPr>
              <a:t>The $_FILES array will contain a key=value pair for each file uploaded in the post.</a:t>
            </a:r>
          </a:p>
          <a:p>
            <a:r>
              <a:rPr lang="en-US" sz="2660" dirty="0">
                <a:latin typeface="Times New Roman" pitchFamily="18" charset="0"/>
                <a:cs typeface="Times New Roman" pitchFamily="18" charset="0"/>
              </a:rPr>
              <a:t>The key for each element will be the name attribute from the HTML form, while the value will be an array containing information about the file as well as the file itself. </a:t>
            </a:r>
          </a:p>
          <a:p>
            <a:r>
              <a:rPr lang="en-US" sz="2660" dirty="0">
                <a:latin typeface="Times New Roman" pitchFamily="18" charset="0"/>
                <a:cs typeface="Times New Roman" pitchFamily="18" charset="0"/>
              </a:rPr>
              <a:t>The keys in that array are the name, type, </a:t>
            </a:r>
            <a:r>
              <a:rPr lang="en-US" sz="2660" dirty="0" err="1">
                <a:latin typeface="Times New Roman" pitchFamily="18" charset="0"/>
                <a:cs typeface="Times New Roman" pitchFamily="18" charset="0"/>
              </a:rPr>
              <a:t>tmp_name</a:t>
            </a:r>
            <a:r>
              <a:rPr lang="en-US" sz="2660" dirty="0">
                <a:latin typeface="Times New Roman" pitchFamily="18" charset="0"/>
                <a:cs typeface="Times New Roman" pitchFamily="18" charset="0"/>
              </a:rPr>
              <a:t>, error, and size.</a:t>
            </a:r>
          </a:p>
          <a:p>
            <a:pPr>
              <a:buNone/>
            </a:pPr>
            <a:endParaRPr lang="en-US" dirty="0"/>
          </a:p>
        </p:txBody>
      </p:sp>
    </p:spTree>
    <p:extLst>
      <p:ext uri="{BB962C8B-B14F-4D97-AF65-F5344CB8AC3E}">
        <p14:creationId xmlns:p14="http://schemas.microsoft.com/office/powerpoint/2010/main" val="230388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217251"/>
            <a:ext cx="7492365" cy="1158209"/>
          </a:xfrm>
        </p:spPr>
        <p:txBody>
          <a:bodyPr/>
          <a:lstStyle/>
          <a:p>
            <a:r>
              <a:rPr lang="en-US" dirty="0"/>
              <a:t>   Handling File upload in PHP</a:t>
            </a:r>
          </a:p>
        </p:txBody>
      </p:sp>
      <p:pic>
        <p:nvPicPr>
          <p:cNvPr id="4" name="Content Placeholder 5" descr="4071509012.eps.png"/>
          <p:cNvPicPr>
            <a:picLocks noGrp="1" noChangeAspect="1"/>
          </p:cNvPicPr>
          <p:nvPr>
            <p:ph idx="1"/>
          </p:nvPr>
        </p:nvPicPr>
        <p:blipFill>
          <a:blip r:embed="rId2" cstate="print"/>
          <a:srcRect t="-1434" b="-1434"/>
          <a:stretch>
            <a:fillRect/>
          </a:stretch>
        </p:blipFill>
        <p:spPr>
          <a:xfrm>
            <a:off x="1097372" y="1447848"/>
            <a:ext cx="6732092" cy="4420267"/>
          </a:xfrm>
        </p:spPr>
      </p:pic>
    </p:spTree>
    <p:extLst>
      <p:ext uri="{BB962C8B-B14F-4D97-AF65-F5344CB8AC3E}">
        <p14:creationId xmlns:p14="http://schemas.microsoft.com/office/powerpoint/2010/main" val="4112861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Handling File upload in PHP</a:t>
            </a:r>
          </a:p>
        </p:txBody>
      </p:sp>
      <p:sp>
        <p:nvSpPr>
          <p:cNvPr id="3" name="Content Placeholder 2"/>
          <p:cNvSpPr>
            <a:spLocks noGrp="1"/>
          </p:cNvSpPr>
          <p:nvPr>
            <p:ph idx="1"/>
          </p:nvPr>
        </p:nvSpPr>
        <p:spPr>
          <a:xfrm>
            <a:off x="825818" y="1447848"/>
            <a:ext cx="7492365" cy="4270898"/>
          </a:xfrm>
        </p:spPr>
        <p:txBody>
          <a:bodyPr>
            <a:normAutofit lnSpcReduction="10000"/>
          </a:bodyPr>
          <a:lstStyle/>
          <a:p>
            <a:pPr>
              <a:buFont typeface="Arial" charset="0"/>
              <a:buChar char="•"/>
            </a:pPr>
            <a:r>
              <a:rPr lang="en-US" sz="2660" b="1" dirty="0">
                <a:latin typeface="Times New Roman" pitchFamily="18" charset="0"/>
                <a:cs typeface="Times New Roman" pitchFamily="18" charset="0"/>
              </a:rPr>
              <a:t>name</a:t>
            </a:r>
            <a:r>
              <a:rPr lang="en-US" sz="2660" dirty="0">
                <a:latin typeface="Times New Roman" pitchFamily="18" charset="0"/>
                <a:cs typeface="Times New Roman" pitchFamily="18" charset="0"/>
              </a:rPr>
              <a:t> is a string containing the full file name used on the client machine, including any file extension. </a:t>
            </a:r>
          </a:p>
          <a:p>
            <a:pPr>
              <a:buFont typeface="Arial" charset="0"/>
              <a:buChar char="•"/>
            </a:pPr>
            <a:r>
              <a:rPr lang="en-US" sz="2660" b="1" dirty="0">
                <a:latin typeface="Times New Roman" pitchFamily="18" charset="0"/>
                <a:cs typeface="Times New Roman" pitchFamily="18" charset="0"/>
              </a:rPr>
              <a:t>type</a:t>
            </a:r>
            <a:r>
              <a:rPr lang="en-US" sz="2660" dirty="0">
                <a:latin typeface="Times New Roman" pitchFamily="18" charset="0"/>
                <a:cs typeface="Times New Roman" pitchFamily="18" charset="0"/>
              </a:rPr>
              <a:t> defines the MIME type of the file</a:t>
            </a:r>
          </a:p>
          <a:p>
            <a:pPr>
              <a:buFont typeface="Arial" charset="0"/>
              <a:buChar char="•"/>
            </a:pPr>
            <a:r>
              <a:rPr lang="en-US" sz="2660" b="1" dirty="0" err="1">
                <a:latin typeface="Times New Roman" pitchFamily="18" charset="0"/>
                <a:cs typeface="Times New Roman" pitchFamily="18" charset="0"/>
              </a:rPr>
              <a:t>tmp_name</a:t>
            </a:r>
            <a:r>
              <a:rPr lang="en-US" sz="2660" dirty="0">
                <a:latin typeface="Times New Roman" pitchFamily="18" charset="0"/>
                <a:cs typeface="Times New Roman" pitchFamily="18" charset="0"/>
              </a:rPr>
              <a:t> is the full path to the location on your server where the file is being temporarily stored.</a:t>
            </a:r>
          </a:p>
          <a:p>
            <a:pPr>
              <a:buFont typeface="Arial" charset="0"/>
              <a:buChar char="•"/>
            </a:pPr>
            <a:r>
              <a:rPr lang="en-US" sz="2660" b="1" dirty="0">
                <a:latin typeface="Times New Roman" pitchFamily="18" charset="0"/>
                <a:cs typeface="Times New Roman" pitchFamily="18" charset="0"/>
              </a:rPr>
              <a:t>error</a:t>
            </a:r>
            <a:r>
              <a:rPr lang="en-US" sz="2660" dirty="0">
                <a:latin typeface="Times New Roman" pitchFamily="18" charset="0"/>
                <a:cs typeface="Times New Roman" pitchFamily="18" charset="0"/>
              </a:rPr>
              <a:t> is an integer that encodes many possible errors and is set to UPLOAD_ERR_OK (integer value 0) if the file was uploaded successfully.</a:t>
            </a:r>
          </a:p>
          <a:p>
            <a:pPr>
              <a:buFont typeface="Arial" charset="0"/>
              <a:buChar char="•"/>
            </a:pPr>
            <a:r>
              <a:rPr lang="en-US" sz="2660" b="1" dirty="0">
                <a:latin typeface="Times New Roman" pitchFamily="18" charset="0"/>
                <a:cs typeface="Times New Roman" pitchFamily="18" charset="0"/>
              </a:rPr>
              <a:t>size</a:t>
            </a:r>
            <a:r>
              <a:rPr lang="en-US" sz="2660" dirty="0">
                <a:latin typeface="Times New Roman" pitchFamily="18" charset="0"/>
                <a:cs typeface="Times New Roman" pitchFamily="18" charset="0"/>
              </a:rPr>
              <a:t> is an integer representing the size in bytes of the uploaded file.</a:t>
            </a:r>
          </a:p>
          <a:p>
            <a:pPr>
              <a:buNone/>
            </a:pPr>
            <a:endParaRPr lang="en-US" sz="2660" dirty="0">
              <a:latin typeface="Times New Roman" pitchFamily="18" charset="0"/>
              <a:cs typeface="Times New Roman" pitchFamily="18" charset="0"/>
            </a:endParaRPr>
          </a:p>
        </p:txBody>
      </p:sp>
    </p:spTree>
    <p:extLst>
      <p:ext uri="{BB962C8B-B14F-4D97-AF65-F5344CB8AC3E}">
        <p14:creationId xmlns:p14="http://schemas.microsoft.com/office/powerpoint/2010/main" val="2102848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1"/>
            <a:ext cx="7492365" cy="941130"/>
          </a:xfrm>
        </p:spPr>
        <p:txBody>
          <a:bodyPr/>
          <a:lstStyle/>
          <a:p>
            <a:r>
              <a:rPr lang="en-US" b="1" dirty="0">
                <a:latin typeface="Times New Roman" pitchFamily="18" charset="0"/>
                <a:cs typeface="Times New Roman" pitchFamily="18" charset="0"/>
              </a:rPr>
              <a:t>    Check for errors</a:t>
            </a:r>
          </a:p>
        </p:txBody>
      </p:sp>
      <p:sp>
        <p:nvSpPr>
          <p:cNvPr id="3" name="Content Placeholder 2"/>
          <p:cNvSpPr>
            <a:spLocks noGrp="1"/>
          </p:cNvSpPr>
          <p:nvPr>
            <p:ph idx="1"/>
          </p:nvPr>
        </p:nvSpPr>
        <p:spPr>
          <a:xfrm>
            <a:off x="825818" y="941131"/>
            <a:ext cx="7492365" cy="4926984"/>
          </a:xfrm>
        </p:spPr>
        <p:txBody>
          <a:bodyPr/>
          <a:lstStyle/>
          <a:p>
            <a:r>
              <a:rPr lang="en-US" sz="2660" dirty="0">
                <a:latin typeface="Times New Roman" pitchFamily="18" charset="0"/>
                <a:cs typeface="Times New Roman" pitchFamily="18" charset="0"/>
              </a:rPr>
              <a:t>For every uploaded file, there is an error value associated with it in the $_FILES array.</a:t>
            </a:r>
          </a:p>
          <a:p>
            <a:r>
              <a:rPr lang="en-US" sz="2660" dirty="0">
                <a:latin typeface="Times New Roman" pitchFamily="18" charset="0"/>
                <a:cs typeface="Times New Roman" pitchFamily="18" charset="0"/>
              </a:rPr>
              <a:t>The value for a successful upload is </a:t>
            </a:r>
            <a:r>
              <a:rPr lang="en-US" sz="2660" b="1" dirty="0">
                <a:latin typeface="Times New Roman" pitchFamily="18" charset="0"/>
                <a:cs typeface="Times New Roman" pitchFamily="18" charset="0"/>
              </a:rPr>
              <a:t>UPLOAD_ERR_OK</a:t>
            </a:r>
            <a:r>
              <a:rPr lang="en-US" sz="2660" dirty="0">
                <a:latin typeface="Times New Roman" pitchFamily="18" charset="0"/>
                <a:cs typeface="Times New Roman" pitchFamily="18" charset="0"/>
              </a:rPr>
              <a:t>, and should be looked for before proceeding any further.</a:t>
            </a:r>
          </a:p>
          <a:p>
            <a:pPr>
              <a:buNone/>
            </a:pPr>
            <a:endParaRPr lang="en-US" dirty="0"/>
          </a:p>
          <a:p>
            <a:pPr>
              <a:buNone/>
            </a:pPr>
            <a:endParaRPr lang="en-US" dirty="0"/>
          </a:p>
        </p:txBody>
      </p:sp>
      <p:pic>
        <p:nvPicPr>
          <p:cNvPr id="4" name="Picture 5" descr="Screen Shot 2014-02-06 at 11.49.53 PM.png"/>
          <p:cNvPicPr>
            <a:picLocks noChangeAspect="1"/>
          </p:cNvPicPr>
          <p:nvPr/>
        </p:nvPicPr>
        <p:blipFill>
          <a:blip r:embed="rId2" cstate="print"/>
          <a:srcRect/>
          <a:stretch>
            <a:fillRect/>
          </a:stretch>
        </p:blipFill>
        <p:spPr bwMode="auto">
          <a:xfrm>
            <a:off x="735431" y="2967998"/>
            <a:ext cx="7238810" cy="2823136"/>
          </a:xfrm>
          <a:prstGeom prst="rect">
            <a:avLst/>
          </a:prstGeom>
          <a:noFill/>
          <a:ln w="9525">
            <a:noFill/>
            <a:miter lim="800000"/>
            <a:headEnd/>
            <a:tailEnd/>
          </a:ln>
        </p:spPr>
      </p:pic>
    </p:spTree>
    <p:extLst>
      <p:ext uri="{BB962C8B-B14F-4D97-AF65-F5344CB8AC3E}">
        <p14:creationId xmlns:p14="http://schemas.microsoft.com/office/powerpoint/2010/main" val="1976870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    File Size Restrictions</a:t>
            </a:r>
          </a:p>
        </p:txBody>
      </p:sp>
      <p:sp>
        <p:nvSpPr>
          <p:cNvPr id="3" name="Content Placeholder 2"/>
          <p:cNvSpPr>
            <a:spLocks noGrp="1"/>
          </p:cNvSpPr>
          <p:nvPr>
            <p:ph idx="1"/>
          </p:nvPr>
        </p:nvSpPr>
        <p:spPr/>
        <p:txBody>
          <a:bodyPr/>
          <a:lstStyle/>
          <a:p>
            <a:pPr>
              <a:buClr>
                <a:schemeClr val="accent3">
                  <a:lumMod val="75000"/>
                </a:schemeClr>
              </a:buClr>
              <a:buNone/>
              <a:defRPr/>
            </a:pPr>
            <a:r>
              <a:rPr lang="en-US" dirty="0"/>
              <a:t>   </a:t>
            </a:r>
            <a:r>
              <a:rPr lang="en-US" sz="2660" dirty="0">
                <a:latin typeface="Times New Roman" pitchFamily="18" charset="0"/>
                <a:cs typeface="Times New Roman" pitchFamily="18" charset="0"/>
              </a:rPr>
              <a:t>There are three main mechanisms for maintaining uploaded file size restrictions: </a:t>
            </a:r>
          </a:p>
          <a:p>
            <a:pPr>
              <a:buClr>
                <a:schemeClr val="accent3">
                  <a:lumMod val="75000"/>
                </a:schemeClr>
              </a:buClr>
              <a:buFont typeface="Arial"/>
              <a:buChar char="•"/>
              <a:defRPr/>
            </a:pPr>
            <a:r>
              <a:rPr lang="en-US" sz="2660" dirty="0">
                <a:latin typeface="Times New Roman" pitchFamily="18" charset="0"/>
                <a:cs typeface="Times New Roman" pitchFamily="18" charset="0"/>
              </a:rPr>
              <a:t>HTML in the input form</a:t>
            </a:r>
          </a:p>
          <a:p>
            <a:pPr>
              <a:buClr>
                <a:schemeClr val="accent3">
                  <a:lumMod val="75000"/>
                </a:schemeClr>
              </a:buClr>
              <a:buFont typeface="Arial"/>
              <a:buChar char="•"/>
              <a:defRPr/>
            </a:pPr>
            <a:r>
              <a:rPr lang="en-US" sz="2660" dirty="0">
                <a:latin typeface="Times New Roman" pitchFamily="18" charset="0"/>
                <a:cs typeface="Times New Roman" pitchFamily="18" charset="0"/>
              </a:rPr>
              <a:t>via JavaScript in the input form</a:t>
            </a:r>
          </a:p>
          <a:p>
            <a:pPr>
              <a:buClr>
                <a:schemeClr val="accent3">
                  <a:lumMod val="75000"/>
                </a:schemeClr>
              </a:buClr>
              <a:buFont typeface="Arial"/>
              <a:buChar char="•"/>
              <a:defRPr/>
            </a:pPr>
            <a:r>
              <a:rPr lang="en-US" sz="2660" dirty="0">
                <a:latin typeface="Times New Roman" pitchFamily="18" charset="0"/>
                <a:cs typeface="Times New Roman" pitchFamily="18" charset="0"/>
              </a:rPr>
              <a:t>via PHP coding.</a:t>
            </a:r>
          </a:p>
          <a:p>
            <a:pPr>
              <a:buNone/>
            </a:pPr>
            <a:endParaRPr lang="en-US" dirty="0"/>
          </a:p>
        </p:txBody>
      </p:sp>
    </p:spTree>
    <p:extLst>
      <p:ext uri="{BB962C8B-B14F-4D97-AF65-F5344CB8AC3E}">
        <p14:creationId xmlns:p14="http://schemas.microsoft.com/office/powerpoint/2010/main" val="3881039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144863"/>
            <a:ext cx="7492365" cy="941044"/>
          </a:xfrm>
        </p:spPr>
        <p:txBody>
          <a:bodyPr/>
          <a:lstStyle/>
          <a:p>
            <a:r>
              <a:rPr lang="en-US" b="1" dirty="0">
                <a:latin typeface="Times New Roman" pitchFamily="18" charset="0"/>
                <a:cs typeface="Times New Roman" pitchFamily="18" charset="0"/>
              </a:rPr>
              <a:t>    HTML in the input form</a:t>
            </a:r>
          </a:p>
        </p:txBody>
      </p:sp>
      <p:sp>
        <p:nvSpPr>
          <p:cNvPr id="3" name="Content Placeholder 2"/>
          <p:cNvSpPr>
            <a:spLocks noGrp="1"/>
          </p:cNvSpPr>
          <p:nvPr>
            <p:ph idx="1"/>
          </p:nvPr>
        </p:nvSpPr>
        <p:spPr>
          <a:xfrm>
            <a:off x="825818" y="1013519"/>
            <a:ext cx="7492365" cy="4854596"/>
          </a:xfrm>
        </p:spPr>
        <p:txBody>
          <a:bodyPr/>
          <a:lstStyle/>
          <a:p>
            <a:r>
              <a:rPr lang="en-US" sz="2660" dirty="0">
                <a:latin typeface="Times New Roman" pitchFamily="18" charset="0"/>
                <a:cs typeface="Times New Roman" pitchFamily="18" charset="0"/>
              </a:rPr>
              <a:t>Add an hidden input field before any other input fields in your HTML form with a name of MAX_FILE_SIZE</a:t>
            </a:r>
          </a:p>
          <a:p>
            <a:r>
              <a:rPr lang="en-US" sz="2660" dirty="0">
                <a:latin typeface="Times New Roman" pitchFamily="18" charset="0"/>
                <a:cs typeface="Times New Roman" pitchFamily="18" charset="0"/>
              </a:rPr>
              <a:t>The file uploading must be complete before an error message can be received.</a:t>
            </a:r>
          </a:p>
          <a:p>
            <a:pPr>
              <a:buNone/>
            </a:pPr>
            <a:endParaRPr lang="en-US" dirty="0"/>
          </a:p>
          <a:p>
            <a:pPr>
              <a:buNone/>
            </a:pPr>
            <a:endParaRPr lang="en-US" dirty="0"/>
          </a:p>
        </p:txBody>
      </p:sp>
      <p:pic>
        <p:nvPicPr>
          <p:cNvPr id="4" name="Picture 2" descr="Screen Shot 2014-02-06 at 11.52.58 PM.png"/>
          <p:cNvPicPr>
            <a:picLocks noChangeAspect="1"/>
          </p:cNvPicPr>
          <p:nvPr/>
        </p:nvPicPr>
        <p:blipFill>
          <a:blip r:embed="rId2" cstate="print"/>
          <a:srcRect/>
          <a:stretch>
            <a:fillRect/>
          </a:stretch>
        </p:blipFill>
        <p:spPr bwMode="auto">
          <a:xfrm>
            <a:off x="663043" y="3112774"/>
            <a:ext cx="7961392" cy="2605972"/>
          </a:xfrm>
          <a:prstGeom prst="rect">
            <a:avLst/>
          </a:prstGeom>
          <a:noFill/>
          <a:ln w="9525">
            <a:noFill/>
            <a:miter lim="800000"/>
            <a:headEnd/>
            <a:tailEnd/>
          </a:ln>
        </p:spPr>
      </p:pic>
    </p:spTree>
    <p:extLst>
      <p:ext uri="{BB962C8B-B14F-4D97-AF65-F5344CB8AC3E}">
        <p14:creationId xmlns:p14="http://schemas.microsoft.com/office/powerpoint/2010/main" val="3099985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2"/>
            <a:ext cx="7492365" cy="1230682"/>
          </a:xfrm>
        </p:spPr>
        <p:txBody>
          <a:bodyPr/>
          <a:lstStyle/>
          <a:p>
            <a:r>
              <a:rPr lang="en-US" dirty="0"/>
              <a:t>    Via JavaScript</a:t>
            </a:r>
          </a:p>
        </p:txBody>
      </p:sp>
      <p:sp>
        <p:nvSpPr>
          <p:cNvPr id="3" name="Content Placeholder 2"/>
          <p:cNvSpPr>
            <a:spLocks noGrp="1"/>
          </p:cNvSpPr>
          <p:nvPr>
            <p:ph idx="1"/>
          </p:nvPr>
        </p:nvSpPr>
        <p:spPr>
          <a:xfrm>
            <a:off x="825818" y="1085907"/>
            <a:ext cx="7492365" cy="4782208"/>
          </a:xfrm>
        </p:spPr>
        <p:txBody>
          <a:bodyPr/>
          <a:lstStyle/>
          <a:p>
            <a:pPr>
              <a:buNone/>
            </a:pPr>
            <a:r>
              <a:rPr lang="en-US" dirty="0"/>
              <a:t>   </a:t>
            </a:r>
            <a:r>
              <a:rPr lang="en-US" sz="2660" dirty="0">
                <a:latin typeface="Times New Roman" pitchFamily="18" charset="0"/>
                <a:cs typeface="Times New Roman" pitchFamily="18" charset="0"/>
              </a:rPr>
              <a:t>Allows a client side check to happen before any data transmitted. (Easily overridden).</a:t>
            </a:r>
          </a:p>
          <a:p>
            <a:pPr>
              <a:buNone/>
            </a:pPr>
            <a:endParaRPr lang="en-US" dirty="0"/>
          </a:p>
          <a:p>
            <a:pPr>
              <a:buNone/>
            </a:pPr>
            <a:endParaRPr lang="en-US" dirty="0"/>
          </a:p>
        </p:txBody>
      </p:sp>
      <p:pic>
        <p:nvPicPr>
          <p:cNvPr id="4" name="Picture 5" descr="Screen Shot 2014-02-06 at 11.56.03 PM.png"/>
          <p:cNvPicPr>
            <a:picLocks noChangeAspect="1"/>
          </p:cNvPicPr>
          <p:nvPr/>
        </p:nvPicPr>
        <p:blipFill>
          <a:blip r:embed="rId2" cstate="print"/>
          <a:srcRect/>
          <a:stretch>
            <a:fillRect/>
          </a:stretch>
        </p:blipFill>
        <p:spPr bwMode="auto">
          <a:xfrm>
            <a:off x="662940" y="1954564"/>
            <a:ext cx="8035182" cy="3908957"/>
          </a:xfrm>
          <a:prstGeom prst="rect">
            <a:avLst/>
          </a:prstGeom>
          <a:noFill/>
          <a:ln w="9525">
            <a:noFill/>
            <a:miter lim="800000"/>
            <a:headEnd/>
            <a:tailEnd/>
          </a:ln>
        </p:spPr>
      </p:pic>
    </p:spTree>
    <p:extLst>
      <p:ext uri="{BB962C8B-B14F-4D97-AF65-F5344CB8AC3E}">
        <p14:creationId xmlns:p14="http://schemas.microsoft.com/office/powerpoint/2010/main" val="1953268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346869"/>
            <a:ext cx="7492365" cy="956203"/>
          </a:xfrm>
        </p:spPr>
        <p:txBody>
          <a:bodyPr>
            <a:normAutofit fontScale="90000"/>
          </a:bodyPr>
          <a:lstStyle/>
          <a:p>
            <a:r>
              <a:rPr lang="en-US" dirty="0"/>
              <a:t>    via PHP-The only one you HAVE to do.</a:t>
            </a:r>
            <a:br>
              <a:rPr lang="en-US" dirty="0"/>
            </a:br>
            <a:endParaRPr lang="en-US" dirty="0"/>
          </a:p>
        </p:txBody>
      </p:sp>
      <p:sp>
        <p:nvSpPr>
          <p:cNvPr id="3" name="Content Placeholder 2"/>
          <p:cNvSpPr>
            <a:spLocks noGrp="1"/>
          </p:cNvSpPr>
          <p:nvPr>
            <p:ph idx="1"/>
          </p:nvPr>
        </p:nvSpPr>
        <p:spPr>
          <a:xfrm>
            <a:off x="825818" y="1085907"/>
            <a:ext cx="7492365" cy="4782208"/>
          </a:xfrm>
        </p:spPr>
        <p:txBody>
          <a:bodyPr/>
          <a:lstStyle/>
          <a:p>
            <a:pPr>
              <a:buNone/>
            </a:pPr>
            <a:r>
              <a:rPr lang="en-US" dirty="0"/>
              <a:t>   </a:t>
            </a:r>
            <a:r>
              <a:rPr lang="en-US" sz="2660" dirty="0">
                <a:latin typeface="Times New Roman" pitchFamily="18" charset="0"/>
                <a:cs typeface="Times New Roman" pitchFamily="18" charset="0"/>
              </a:rPr>
              <a:t>The third mechanism for limiting the uploaded file size is to add a simple check on the server side (just in case JavaScript was turned off or the user modified the MAX_FILE_SIZE hidden field).</a:t>
            </a:r>
          </a:p>
          <a:p>
            <a:pPr>
              <a:buNone/>
            </a:pPr>
            <a:endParaRPr lang="en-US" sz="2660" dirty="0">
              <a:latin typeface="Times New Roman" pitchFamily="18" charset="0"/>
              <a:cs typeface="Times New Roman" pitchFamily="18" charset="0"/>
            </a:endParaRPr>
          </a:p>
          <a:p>
            <a:pPr>
              <a:buNone/>
            </a:pPr>
            <a:endParaRPr lang="en-US" dirty="0"/>
          </a:p>
        </p:txBody>
      </p:sp>
      <p:pic>
        <p:nvPicPr>
          <p:cNvPr id="4" name="Picture 5" descr="Screen Shot 2014-02-06 at 11.57.19 PM.png"/>
          <p:cNvPicPr>
            <a:picLocks noChangeAspect="1"/>
          </p:cNvPicPr>
          <p:nvPr/>
        </p:nvPicPr>
        <p:blipFill>
          <a:blip r:embed="rId2" cstate="print"/>
          <a:srcRect/>
          <a:stretch>
            <a:fillRect/>
          </a:stretch>
        </p:blipFill>
        <p:spPr bwMode="auto">
          <a:xfrm>
            <a:off x="662940" y="2823221"/>
            <a:ext cx="7818017" cy="2750748"/>
          </a:xfrm>
          <a:prstGeom prst="rect">
            <a:avLst/>
          </a:prstGeom>
          <a:noFill/>
          <a:ln w="9525">
            <a:noFill/>
            <a:miter lim="800000"/>
            <a:headEnd/>
            <a:tailEnd/>
          </a:ln>
        </p:spPr>
      </p:pic>
    </p:spTree>
    <p:extLst>
      <p:ext uri="{BB962C8B-B14F-4D97-AF65-F5344CB8AC3E}">
        <p14:creationId xmlns:p14="http://schemas.microsoft.com/office/powerpoint/2010/main" val="395583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Limiting the type of File Upload</a:t>
            </a:r>
          </a:p>
        </p:txBody>
      </p:sp>
      <p:sp>
        <p:nvSpPr>
          <p:cNvPr id="3" name="Content Placeholder 2"/>
          <p:cNvSpPr>
            <a:spLocks noGrp="1"/>
          </p:cNvSpPr>
          <p:nvPr>
            <p:ph idx="1"/>
          </p:nvPr>
        </p:nvSpPr>
        <p:spPr/>
        <p:txBody>
          <a:bodyPr/>
          <a:lstStyle/>
          <a:p>
            <a:pPr>
              <a:buClr>
                <a:schemeClr val="accent3">
                  <a:lumMod val="75000"/>
                </a:schemeClr>
              </a:buClr>
              <a:defRPr/>
            </a:pPr>
            <a:r>
              <a:rPr lang="en-US" sz="2660" dirty="0">
                <a:latin typeface="Times New Roman" pitchFamily="18" charset="0"/>
                <a:cs typeface="Times New Roman" pitchFamily="18" charset="0"/>
              </a:rPr>
              <a:t>What if you wanted the user to upload an image and they uploaded a Microsoft Word document?</a:t>
            </a:r>
          </a:p>
          <a:p>
            <a:pPr>
              <a:buClr>
                <a:schemeClr val="accent3">
                  <a:lumMod val="75000"/>
                </a:schemeClr>
              </a:buClr>
              <a:defRPr/>
            </a:pPr>
            <a:r>
              <a:rPr lang="en-US" sz="2660" dirty="0">
                <a:latin typeface="Times New Roman" pitchFamily="18" charset="0"/>
                <a:cs typeface="Times New Roman" pitchFamily="18" charset="0"/>
              </a:rPr>
              <a:t>You might also want to limit the uploaded image to certain image types, such as jpg and </a:t>
            </a:r>
            <a:r>
              <a:rPr lang="en-US" sz="2660" dirty="0" err="1">
                <a:latin typeface="Times New Roman" pitchFamily="18" charset="0"/>
                <a:cs typeface="Times New Roman" pitchFamily="18" charset="0"/>
              </a:rPr>
              <a:t>png</a:t>
            </a:r>
            <a:r>
              <a:rPr lang="en-US" sz="2660" dirty="0">
                <a:latin typeface="Times New Roman" pitchFamily="18" charset="0"/>
                <a:cs typeface="Times New Roman" pitchFamily="18" charset="0"/>
              </a:rPr>
              <a:t>, while disallowing bmp and others.</a:t>
            </a:r>
          </a:p>
          <a:p>
            <a:pPr>
              <a:buClr>
                <a:schemeClr val="accent3">
                  <a:lumMod val="75000"/>
                </a:schemeClr>
              </a:buClr>
              <a:buFont typeface="Arial"/>
              <a:buChar char="•"/>
              <a:defRPr/>
            </a:pPr>
            <a:r>
              <a:rPr lang="en-US" sz="2660" dirty="0">
                <a:latin typeface="Times New Roman" pitchFamily="18" charset="0"/>
                <a:cs typeface="Times New Roman" pitchFamily="18" charset="0"/>
              </a:rPr>
              <a:t>examine the file extension</a:t>
            </a:r>
          </a:p>
          <a:p>
            <a:pPr>
              <a:buClr>
                <a:schemeClr val="accent3">
                  <a:lumMod val="75000"/>
                </a:schemeClr>
              </a:buClr>
              <a:buFont typeface="Arial"/>
              <a:buChar char="•"/>
              <a:defRPr/>
            </a:pPr>
            <a:r>
              <a:rPr lang="en-US" sz="2660" dirty="0">
                <a:latin typeface="Times New Roman" pitchFamily="18" charset="0"/>
                <a:cs typeface="Times New Roman" pitchFamily="18" charset="0"/>
              </a:rPr>
              <a:t>and the type field</a:t>
            </a:r>
          </a:p>
          <a:p>
            <a:pPr>
              <a:buNone/>
            </a:pPr>
            <a:endParaRPr lang="en-US" dirty="0"/>
          </a:p>
        </p:txBody>
      </p:sp>
    </p:spTree>
    <p:extLst>
      <p:ext uri="{BB962C8B-B14F-4D97-AF65-F5344CB8AC3E}">
        <p14:creationId xmlns:p14="http://schemas.microsoft.com/office/powerpoint/2010/main" val="3100958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346869"/>
            <a:ext cx="7492365" cy="811426"/>
          </a:xfrm>
        </p:spPr>
        <p:txBody>
          <a:bodyPr>
            <a:normAutofit fontScale="90000"/>
          </a:bodyPr>
          <a:lstStyle/>
          <a:p>
            <a:r>
              <a:rPr lang="en-US" dirty="0"/>
              <a:t>    </a:t>
            </a:r>
            <a:br>
              <a:rPr lang="en-US" dirty="0"/>
            </a:br>
            <a:br>
              <a:rPr lang="en-US" dirty="0"/>
            </a:br>
            <a:br>
              <a:rPr lang="en-US" dirty="0"/>
            </a:br>
            <a:r>
              <a:rPr lang="en-US" dirty="0"/>
              <a:t>Limiting the type of File Upload-Example code</a:t>
            </a:r>
            <a:br>
              <a:rPr lang="en-US" dirty="0"/>
            </a:br>
            <a:endParaRPr lang="en-US" dirty="0"/>
          </a:p>
        </p:txBody>
      </p:sp>
      <p:pic>
        <p:nvPicPr>
          <p:cNvPr id="4" name="Content Placeholder 5" descr="Screen Shot 2014-02-07 at 12.00.28 AM.png"/>
          <p:cNvPicPr>
            <a:picLocks noGrp="1" noChangeAspect="1"/>
          </p:cNvPicPr>
          <p:nvPr>
            <p:ph idx="1"/>
          </p:nvPr>
        </p:nvPicPr>
        <p:blipFill>
          <a:blip r:embed="rId2" cstate="print"/>
          <a:srcRect t="-29613" b="-29613"/>
          <a:stretch>
            <a:fillRect/>
          </a:stretch>
        </p:blipFill>
        <p:spPr>
          <a:xfrm>
            <a:off x="1024983" y="941131"/>
            <a:ext cx="6949258" cy="4994779"/>
          </a:xfrm>
        </p:spPr>
      </p:pic>
    </p:spTree>
    <p:extLst>
      <p:ext uri="{BB962C8B-B14F-4D97-AF65-F5344CB8AC3E}">
        <p14:creationId xmlns:p14="http://schemas.microsoft.com/office/powerpoint/2010/main" val="117678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Arrays  Keys</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25818" y="1158296"/>
            <a:ext cx="7492365" cy="4415674"/>
          </a:xfrm>
        </p:spPr>
        <p:txBody>
          <a:bodyPr/>
          <a:lstStyle/>
          <a:p>
            <a:pPr fontAlgn="auto">
              <a:buClr>
                <a:schemeClr val="accent3">
                  <a:lumMod val="75000"/>
                </a:schemeClr>
              </a:buClr>
              <a:defRPr/>
            </a:pPr>
            <a:r>
              <a:rPr lang="en-US" sz="2660" b="1" dirty="0">
                <a:latin typeface="Times New Roman" pitchFamily="18" charset="0"/>
                <a:cs typeface="Times New Roman" pitchFamily="18" charset="0"/>
              </a:rPr>
              <a:t>Array keys</a:t>
            </a:r>
            <a:r>
              <a:rPr lang="en-US" sz="2660" dirty="0">
                <a:latin typeface="Times New Roman" pitchFamily="18" charset="0"/>
                <a:cs typeface="Times New Roman" pitchFamily="18" charset="0"/>
              </a:rPr>
              <a:t> are the means by which you </a:t>
            </a:r>
            <a:r>
              <a:rPr lang="en-US" sz="2660" dirty="0" err="1">
                <a:latin typeface="Times New Roman" pitchFamily="18" charset="0"/>
                <a:cs typeface="Times New Roman" pitchFamily="18" charset="0"/>
              </a:rPr>
              <a:t>reer</a:t>
            </a:r>
            <a:r>
              <a:rPr lang="en-US" sz="2660" dirty="0">
                <a:latin typeface="Times New Roman" pitchFamily="18" charset="0"/>
                <a:cs typeface="Times New Roman" pitchFamily="18" charset="0"/>
              </a:rPr>
              <a:t> to s ingle element in the array.</a:t>
            </a:r>
          </a:p>
          <a:p>
            <a:pPr fontAlgn="auto">
              <a:buClr>
                <a:schemeClr val="accent3">
                  <a:lumMod val="75000"/>
                </a:schemeClr>
              </a:buClr>
              <a:defRPr/>
            </a:pPr>
            <a:r>
              <a:rPr lang="en-US" sz="2660" dirty="0">
                <a:latin typeface="Times New Roman" pitchFamily="18" charset="0"/>
                <a:cs typeface="Times New Roman" pitchFamily="18" charset="0"/>
              </a:rPr>
              <a:t>In most programming languages array keys are limited to integers, start at 0, and go up by 1.</a:t>
            </a:r>
          </a:p>
          <a:p>
            <a:pPr fontAlgn="auto">
              <a:buClr>
                <a:schemeClr val="accent3">
                  <a:lumMod val="75000"/>
                </a:schemeClr>
              </a:buClr>
              <a:defRPr/>
            </a:pPr>
            <a:r>
              <a:rPr lang="en-US" sz="2660" dirty="0">
                <a:latin typeface="Times New Roman" pitchFamily="18" charset="0"/>
                <a:cs typeface="Times New Roman" pitchFamily="18" charset="0"/>
              </a:rPr>
              <a:t>In PHP, array keys </a:t>
            </a:r>
            <a:r>
              <a:rPr lang="en-US" sz="2660" i="1" dirty="0">
                <a:latin typeface="Times New Roman" pitchFamily="18" charset="0"/>
                <a:cs typeface="Times New Roman" pitchFamily="18" charset="0"/>
              </a:rPr>
              <a:t>must </a:t>
            </a:r>
            <a:r>
              <a:rPr lang="en-US" sz="2660" dirty="0">
                <a:latin typeface="Times New Roman" pitchFamily="18" charset="0"/>
                <a:cs typeface="Times New Roman" pitchFamily="18" charset="0"/>
              </a:rPr>
              <a:t>be either integers or strings and need not be sequential.</a:t>
            </a:r>
          </a:p>
          <a:p>
            <a:pPr>
              <a:buClr>
                <a:schemeClr val="accent3">
                  <a:lumMod val="75000"/>
                </a:schemeClr>
              </a:buClr>
              <a:defRPr/>
            </a:pPr>
            <a:r>
              <a:rPr lang="en-US" sz="2660" dirty="0">
                <a:latin typeface="Times New Roman" pitchFamily="18" charset="0"/>
                <a:cs typeface="Times New Roman" pitchFamily="18" charset="0"/>
              </a:rPr>
              <a:t>Don’t mix key types i.e. “1” </a:t>
            </a:r>
            <a:r>
              <a:rPr lang="en-US" sz="2660" dirty="0" err="1">
                <a:latin typeface="Times New Roman" pitchFamily="18" charset="0"/>
                <a:cs typeface="Times New Roman" pitchFamily="18" charset="0"/>
              </a:rPr>
              <a:t>vs</a:t>
            </a:r>
            <a:r>
              <a:rPr lang="en-US" sz="2660" dirty="0">
                <a:latin typeface="Times New Roman" pitchFamily="18" charset="0"/>
                <a:cs typeface="Times New Roman" pitchFamily="18" charset="0"/>
              </a:rPr>
              <a:t> 1</a:t>
            </a:r>
          </a:p>
          <a:p>
            <a:pPr>
              <a:buClr>
                <a:schemeClr val="accent3">
                  <a:lumMod val="75000"/>
                </a:schemeClr>
              </a:buClr>
              <a:defRPr/>
            </a:pPr>
            <a:r>
              <a:rPr lang="en-US" sz="2660" dirty="0">
                <a:latin typeface="Times New Roman" pitchFamily="18" charset="0"/>
                <a:cs typeface="Times New Roman" pitchFamily="18" charset="0"/>
              </a:rPr>
              <a:t>If you don’t explicitly define them they are 0,1,…</a:t>
            </a:r>
          </a:p>
          <a:p>
            <a:endParaRPr lang="en-US" dirty="0"/>
          </a:p>
        </p:txBody>
      </p:sp>
    </p:spTree>
    <p:extLst>
      <p:ext uri="{BB962C8B-B14F-4D97-AF65-F5344CB8AC3E}">
        <p14:creationId xmlns:p14="http://schemas.microsoft.com/office/powerpoint/2010/main" val="4137062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Moving the File</a:t>
            </a:r>
          </a:p>
        </p:txBody>
      </p:sp>
      <p:sp>
        <p:nvSpPr>
          <p:cNvPr id="3" name="Content Placeholder 2"/>
          <p:cNvSpPr>
            <a:spLocks noGrp="1"/>
          </p:cNvSpPr>
          <p:nvPr>
            <p:ph idx="1"/>
          </p:nvPr>
        </p:nvSpPr>
        <p:spPr>
          <a:xfrm>
            <a:off x="825818" y="1375460"/>
            <a:ext cx="7492365" cy="4492655"/>
          </a:xfrm>
        </p:spPr>
        <p:txBody>
          <a:bodyPr/>
          <a:lstStyle/>
          <a:p>
            <a:r>
              <a:rPr lang="en-US" sz="2660" dirty="0">
                <a:latin typeface="Times New Roman" pitchFamily="18" charset="0"/>
                <a:cs typeface="Times New Roman" pitchFamily="18" charset="0"/>
              </a:rPr>
              <a:t>You must move the temporary file to a permanent location on your server. </a:t>
            </a:r>
          </a:p>
          <a:p>
            <a:r>
              <a:rPr lang="en-US" sz="2660" b="1" dirty="0" err="1">
                <a:latin typeface="Times New Roman" pitchFamily="18" charset="0"/>
                <a:cs typeface="Times New Roman" pitchFamily="18" charset="0"/>
              </a:rPr>
              <a:t>move_uploaded_file</a:t>
            </a:r>
            <a:r>
              <a:rPr lang="en-US" sz="2660" b="1" dirty="0">
                <a:latin typeface="Times New Roman" pitchFamily="18" charset="0"/>
                <a:cs typeface="Times New Roman" pitchFamily="18" charset="0"/>
              </a:rPr>
              <a:t>() </a:t>
            </a:r>
            <a:r>
              <a:rPr lang="en-US" sz="2660" dirty="0">
                <a:latin typeface="Times New Roman" pitchFamily="18" charset="0"/>
                <a:cs typeface="Times New Roman" pitchFamily="18" charset="0"/>
              </a:rPr>
              <a:t>takes in the temporary file location and the file’s final destination. </a:t>
            </a:r>
          </a:p>
          <a:p>
            <a:pPr>
              <a:buNone/>
            </a:pPr>
            <a:endParaRPr lang="en-US" dirty="0"/>
          </a:p>
          <a:p>
            <a:pPr>
              <a:buNone/>
            </a:pPr>
            <a:endParaRPr lang="en-US" dirty="0"/>
          </a:p>
        </p:txBody>
      </p:sp>
      <p:pic>
        <p:nvPicPr>
          <p:cNvPr id="4" name="Picture 4" descr="Screen Shot 2014-02-07 at 12.02.26 AM.png"/>
          <p:cNvPicPr>
            <a:picLocks noChangeAspect="1"/>
          </p:cNvPicPr>
          <p:nvPr/>
        </p:nvPicPr>
        <p:blipFill>
          <a:blip r:embed="rId2" cstate="print"/>
          <a:srcRect/>
          <a:stretch>
            <a:fillRect/>
          </a:stretch>
        </p:blipFill>
        <p:spPr bwMode="auto">
          <a:xfrm>
            <a:off x="1024890" y="3112774"/>
            <a:ext cx="7021739" cy="2605972"/>
          </a:xfrm>
          <a:prstGeom prst="rect">
            <a:avLst/>
          </a:prstGeom>
          <a:noFill/>
          <a:ln w="9525">
            <a:noFill/>
            <a:miter lim="800000"/>
            <a:headEnd/>
            <a:tailEnd/>
          </a:ln>
        </p:spPr>
      </p:pic>
    </p:spTree>
    <p:extLst>
      <p:ext uri="{BB962C8B-B14F-4D97-AF65-F5344CB8AC3E}">
        <p14:creationId xmlns:p14="http://schemas.microsoft.com/office/powerpoint/2010/main" val="1086670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8197"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8198" name="Rectangle 6"/>
          <p:cNvSpPr>
            <a:spLocks noChangeArrowheads="1"/>
          </p:cNvSpPr>
          <p:nvPr/>
        </p:nvSpPr>
        <p:spPr bwMode="auto">
          <a:xfrm>
            <a:off x="2400300" y="159862"/>
            <a:ext cx="4343400" cy="823302"/>
          </a:xfrm>
          <a:prstGeom prst="rect">
            <a:avLst/>
          </a:prstGeom>
          <a:noFill/>
          <a:ln w="9525">
            <a:noFill/>
            <a:miter lim="800000"/>
            <a:headEnd/>
            <a:tailEnd/>
          </a:ln>
        </p:spPr>
        <p:txBody>
          <a:bodyPr>
            <a:spAutoFit/>
          </a:bodyPr>
          <a:lstStyle/>
          <a:p>
            <a:pPr defTabSz="868680"/>
            <a:endParaRPr lang="en-US" sz="1710">
              <a:solidFill>
                <a:prstClr val="black"/>
              </a:solidFill>
              <a:latin typeface="Calibri"/>
            </a:endParaRPr>
          </a:p>
          <a:p>
            <a:pPr defTabSz="868680"/>
            <a:r>
              <a:rPr lang="en-US" sz="3040" b="1">
                <a:solidFill>
                  <a:prstClr val="black"/>
                </a:solidFill>
                <a:latin typeface="Times New Roman" pitchFamily="18" charset="0"/>
                <a:cs typeface="Times New Roman" pitchFamily="18" charset="0"/>
              </a:rPr>
              <a:t>Classes and Objects </a:t>
            </a:r>
          </a:p>
        </p:txBody>
      </p:sp>
      <p:sp>
        <p:nvSpPr>
          <p:cNvPr id="8199" name="Rectangle 7"/>
          <p:cNvSpPr>
            <a:spLocks noChangeArrowheads="1"/>
          </p:cNvSpPr>
          <p:nvPr/>
        </p:nvSpPr>
        <p:spPr bwMode="auto">
          <a:xfrm>
            <a:off x="558879" y="1002904"/>
            <a:ext cx="7597558" cy="3600986"/>
          </a:xfrm>
          <a:prstGeom prst="rect">
            <a:avLst/>
          </a:prstGeom>
          <a:noFill/>
          <a:ln w="9525">
            <a:noFill/>
            <a:miter lim="800000"/>
            <a:headEnd/>
            <a:tailEnd/>
          </a:ln>
        </p:spPr>
        <p:txBody>
          <a:bodyPr>
            <a:spAutoFit/>
          </a:bodyPr>
          <a:lstStyle/>
          <a:p>
            <a:pPr defTabSz="868680"/>
            <a:r>
              <a:rPr lang="en-US" sz="2280" dirty="0">
                <a:solidFill>
                  <a:prstClr val="black"/>
                </a:solidFill>
                <a:latin typeface="Times New Roman" pitchFamily="18" charset="0"/>
                <a:cs typeface="Times New Roman" pitchFamily="18" charset="0"/>
              </a:rPr>
              <a:t>Object-Oriented Overview </a:t>
            </a:r>
          </a:p>
          <a:p>
            <a:pPr defTabSz="868680">
              <a:buFont typeface="Arial" pitchFamily="34" charset="0"/>
              <a:buChar char="•"/>
            </a:pPr>
            <a:r>
              <a:rPr lang="en-US" sz="2280" dirty="0">
                <a:solidFill>
                  <a:prstClr val="black"/>
                </a:solidFill>
                <a:latin typeface="Times New Roman" pitchFamily="18" charset="0"/>
                <a:cs typeface="Times New Roman" pitchFamily="18" charset="0"/>
              </a:rPr>
              <a:t>The structure of these objects is defined by classes, which outline the properties and methods like a blueprint. Each variable created from a class is called an object or instance, and each object maintains its own set. </a:t>
            </a:r>
          </a:p>
          <a:p>
            <a:pPr defTabSz="868680">
              <a:buFont typeface="Arial" pitchFamily="34" charset="0"/>
              <a:buChar char="•"/>
            </a:pPr>
            <a:endParaRPr lang="en-US" sz="2280" dirty="0">
              <a:solidFill>
                <a:prstClr val="black"/>
              </a:solidFill>
              <a:latin typeface="Times New Roman" pitchFamily="18" charset="0"/>
              <a:cs typeface="Times New Roman" pitchFamily="18" charset="0"/>
            </a:endParaRPr>
          </a:p>
          <a:p>
            <a:pPr defTabSz="868680">
              <a:buFont typeface="Arial" pitchFamily="34" charset="0"/>
              <a:buChar char="•"/>
            </a:pPr>
            <a:r>
              <a:rPr lang="en-US" sz="2280" dirty="0">
                <a:solidFill>
                  <a:prstClr val="black"/>
                </a:solidFill>
                <a:latin typeface="Times New Roman" pitchFamily="18" charset="0"/>
                <a:cs typeface="Times New Roman" pitchFamily="18" charset="0"/>
              </a:rPr>
              <a:t>The standard diagramming notation </a:t>
            </a:r>
          </a:p>
          <a:p>
            <a:pPr defTabSz="868680"/>
            <a:r>
              <a:rPr lang="en-US" sz="2280" dirty="0">
                <a:solidFill>
                  <a:prstClr val="black"/>
                </a:solidFill>
                <a:latin typeface="Times New Roman" pitchFamily="18" charset="0"/>
                <a:cs typeface="Times New Roman" pitchFamily="18" charset="0"/>
              </a:rPr>
              <a:t>for object-oriented design is UML (Unified Modeling Language). UML is a succinct set of graphical techniques to describe software design. </a:t>
            </a:r>
          </a:p>
        </p:txBody>
      </p:sp>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9221"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pic>
        <p:nvPicPr>
          <p:cNvPr id="9222" name="Picture 2"/>
          <p:cNvPicPr>
            <a:picLocks noChangeAspect="1" noChangeArrowheads="1"/>
          </p:cNvPicPr>
          <p:nvPr/>
        </p:nvPicPr>
        <p:blipFill>
          <a:blip r:embed="rId3" cstate="print"/>
          <a:srcRect/>
          <a:stretch>
            <a:fillRect/>
          </a:stretch>
        </p:blipFill>
        <p:spPr bwMode="auto">
          <a:xfrm>
            <a:off x="1020366" y="775178"/>
            <a:ext cx="6525280" cy="4147344"/>
          </a:xfrm>
          <a:prstGeom prst="rect">
            <a:avLst/>
          </a:prstGeom>
          <a:noFill/>
          <a:ln w="9525">
            <a:noFill/>
            <a:miter lim="800000"/>
            <a:headEnd/>
            <a:tailEnd/>
          </a:ln>
        </p:spPr>
      </p:pic>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10245"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pic>
        <p:nvPicPr>
          <p:cNvPr id="10246" name="Picture 2"/>
          <p:cNvPicPr>
            <a:picLocks noChangeAspect="1" noChangeArrowheads="1"/>
          </p:cNvPicPr>
          <p:nvPr/>
        </p:nvPicPr>
        <p:blipFill>
          <a:blip r:embed="rId3" cstate="print"/>
          <a:srcRect/>
          <a:stretch>
            <a:fillRect/>
          </a:stretch>
        </p:blipFill>
        <p:spPr bwMode="auto">
          <a:xfrm>
            <a:off x="789623" y="615317"/>
            <a:ext cx="6856691" cy="4997926"/>
          </a:xfrm>
          <a:prstGeom prst="rect">
            <a:avLst/>
          </a:prstGeom>
          <a:noFill/>
          <a:ln w="9525">
            <a:noFill/>
            <a:miter lim="800000"/>
            <a:headEnd/>
            <a:tailEnd/>
          </a:ln>
        </p:spPr>
      </p:pic>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11269"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pic>
        <p:nvPicPr>
          <p:cNvPr id="11270" name="Picture 2"/>
          <p:cNvPicPr>
            <a:picLocks noChangeAspect="1" noChangeArrowheads="1"/>
          </p:cNvPicPr>
          <p:nvPr/>
        </p:nvPicPr>
        <p:blipFill>
          <a:blip r:embed="rId3" cstate="print"/>
          <a:srcRect/>
          <a:stretch>
            <a:fillRect/>
          </a:stretch>
        </p:blipFill>
        <p:spPr bwMode="auto">
          <a:xfrm>
            <a:off x="1641337" y="722394"/>
            <a:ext cx="6124872" cy="5050710"/>
          </a:xfrm>
          <a:prstGeom prst="rect">
            <a:avLst/>
          </a:prstGeom>
          <a:noFill/>
          <a:ln w="9525">
            <a:noFill/>
            <a:miter lim="800000"/>
            <a:headEnd/>
            <a:tailEnd/>
          </a:ln>
        </p:spPr>
      </p:pic>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12293"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12294" name="Rectangle 5"/>
          <p:cNvSpPr>
            <a:spLocks noChangeArrowheads="1"/>
          </p:cNvSpPr>
          <p:nvPr/>
        </p:nvSpPr>
        <p:spPr bwMode="auto">
          <a:xfrm>
            <a:off x="1170801" y="266939"/>
            <a:ext cx="6605588" cy="5355312"/>
          </a:xfrm>
          <a:prstGeom prst="rect">
            <a:avLst/>
          </a:prstGeom>
          <a:noFill/>
          <a:ln w="9525">
            <a:noFill/>
            <a:miter lim="800000"/>
            <a:headEnd/>
            <a:tailEnd/>
          </a:ln>
        </p:spPr>
        <p:txBody>
          <a:bodyPr>
            <a:spAutoFit/>
          </a:bodyPr>
          <a:lstStyle/>
          <a:p>
            <a:pPr defTabSz="868680"/>
            <a:r>
              <a:rPr lang="en-US" sz="2280" b="1">
                <a:solidFill>
                  <a:prstClr val="black"/>
                </a:solidFill>
                <a:latin typeface="Times New Roman" pitchFamily="18" charset="0"/>
                <a:cs typeface="Times New Roman" pitchFamily="18" charset="0"/>
              </a:rPr>
              <a:t>Classes and Objects in PHP Defining Classes </a:t>
            </a:r>
          </a:p>
          <a:p>
            <a:pPr defTabSz="868680">
              <a:buFont typeface="Arial" pitchFamily="34" charset="0"/>
              <a:buChar char="•"/>
            </a:pPr>
            <a:r>
              <a:rPr lang="en-US" sz="2280">
                <a:solidFill>
                  <a:prstClr val="black"/>
                </a:solidFill>
                <a:latin typeface="Times New Roman" pitchFamily="18" charset="0"/>
                <a:cs typeface="Times New Roman" pitchFamily="18" charset="0"/>
              </a:rPr>
              <a:t>The PHP syntax for defining a class uses the class keyword followed by the class </a:t>
            </a:r>
          </a:p>
          <a:p>
            <a:pPr defTabSz="868680"/>
            <a:r>
              <a:rPr lang="en-US" sz="2280">
                <a:solidFill>
                  <a:prstClr val="black"/>
                </a:solidFill>
                <a:latin typeface="Times New Roman" pitchFamily="18" charset="0"/>
                <a:cs typeface="Times New Roman" pitchFamily="18" charset="0"/>
              </a:rPr>
              <a:t>name and { } braces.2 The properties and methods of the class are defined within the braces. </a:t>
            </a:r>
          </a:p>
          <a:p>
            <a:pPr defTabSz="868680"/>
            <a:r>
              <a:rPr lang="en-US" sz="2280">
                <a:solidFill>
                  <a:prstClr val="black"/>
                </a:solidFill>
                <a:latin typeface="Times New Roman" pitchFamily="18" charset="0"/>
                <a:cs typeface="Times New Roman" pitchFamily="18" charset="0"/>
              </a:rPr>
              <a:t>class Artist </a:t>
            </a:r>
          </a:p>
          <a:p>
            <a:pPr defTabSz="868680"/>
            <a:r>
              <a:rPr lang="en-US" sz="2280">
                <a:solidFill>
                  <a:prstClr val="black"/>
                </a:solidFill>
                <a:latin typeface="Times New Roman" pitchFamily="18" charset="0"/>
                <a:cs typeface="Times New Roman" pitchFamily="18" charset="0"/>
              </a:rPr>
              <a:t>{ public $firstName; </a:t>
            </a:r>
          </a:p>
          <a:p>
            <a:pPr defTabSz="868680"/>
            <a:r>
              <a:rPr lang="en-US" sz="2280">
                <a:solidFill>
                  <a:prstClr val="black"/>
                </a:solidFill>
                <a:latin typeface="Times New Roman" pitchFamily="18" charset="0"/>
                <a:cs typeface="Times New Roman" pitchFamily="18" charset="0"/>
              </a:rPr>
              <a:t>public $lastName; </a:t>
            </a:r>
          </a:p>
          <a:p>
            <a:pPr defTabSz="868680"/>
            <a:r>
              <a:rPr lang="en-US" sz="2280">
                <a:solidFill>
                  <a:prstClr val="black"/>
                </a:solidFill>
                <a:latin typeface="Times New Roman" pitchFamily="18" charset="0"/>
                <a:cs typeface="Times New Roman" pitchFamily="18" charset="0"/>
              </a:rPr>
              <a:t>public $birthDate;</a:t>
            </a:r>
          </a:p>
          <a:p>
            <a:pPr defTabSz="868680"/>
            <a:r>
              <a:rPr lang="en-US" sz="2280">
                <a:solidFill>
                  <a:prstClr val="black"/>
                </a:solidFill>
                <a:latin typeface="Times New Roman" pitchFamily="18" charset="0"/>
                <a:cs typeface="Times New Roman" pitchFamily="18" charset="0"/>
              </a:rPr>
              <a:t> public $birthCity;</a:t>
            </a:r>
          </a:p>
          <a:p>
            <a:pPr defTabSz="868680"/>
            <a:r>
              <a:rPr lang="en-US" sz="2280">
                <a:solidFill>
                  <a:prstClr val="black"/>
                </a:solidFill>
                <a:latin typeface="Times New Roman" pitchFamily="18" charset="0"/>
                <a:cs typeface="Times New Roman" pitchFamily="18" charset="0"/>
              </a:rPr>
              <a:t> public $deathDate; </a:t>
            </a:r>
          </a:p>
          <a:p>
            <a:pPr defTabSz="868680"/>
            <a:r>
              <a:rPr lang="en-US" sz="2280">
                <a:solidFill>
                  <a:prstClr val="black"/>
                </a:solidFill>
                <a:latin typeface="Times New Roman" pitchFamily="18" charset="0"/>
                <a:cs typeface="Times New Roman" pitchFamily="18" charset="0"/>
              </a:rPr>
              <a:t>} </a:t>
            </a:r>
          </a:p>
          <a:p>
            <a:pPr defTabSz="868680"/>
            <a:r>
              <a:rPr lang="en-US" sz="2280">
                <a:solidFill>
                  <a:prstClr val="black"/>
                </a:solidFill>
                <a:latin typeface="Times New Roman" pitchFamily="18" charset="0"/>
                <a:cs typeface="Times New Roman" pitchFamily="18" charset="0"/>
              </a:rPr>
              <a:t>Each property in the class is declared using one of the keywords public, protected, or private followed by the property or variable name. </a:t>
            </a:r>
          </a:p>
        </p:txBody>
      </p:sp>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13317"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13318" name="Rectangle 5"/>
          <p:cNvSpPr>
            <a:spLocks noChangeArrowheads="1"/>
          </p:cNvSpPr>
          <p:nvPr/>
        </p:nvSpPr>
        <p:spPr bwMode="auto">
          <a:xfrm>
            <a:off x="1050906" y="941070"/>
            <a:ext cx="6354484" cy="5355312"/>
          </a:xfrm>
          <a:prstGeom prst="rect">
            <a:avLst/>
          </a:prstGeom>
          <a:noFill/>
          <a:ln w="9525">
            <a:noFill/>
            <a:miter lim="800000"/>
            <a:headEnd/>
            <a:tailEnd/>
          </a:ln>
        </p:spPr>
        <p:txBody>
          <a:bodyPr wrap="square">
            <a:spAutoFit/>
          </a:bodyPr>
          <a:lstStyle/>
          <a:p>
            <a:pPr defTabSz="868680"/>
            <a:r>
              <a:rPr lang="en-US" sz="2280" dirty="0">
                <a:solidFill>
                  <a:prstClr val="black"/>
                </a:solidFill>
                <a:latin typeface="Times New Roman" pitchFamily="18" charset="0"/>
                <a:cs typeface="Times New Roman" pitchFamily="18" charset="0"/>
              </a:rPr>
              <a:t>$</a:t>
            </a:r>
            <a:r>
              <a:rPr lang="en-US" sz="2280" dirty="0" err="1">
                <a:solidFill>
                  <a:prstClr val="black"/>
                </a:solidFill>
                <a:latin typeface="Times New Roman" pitchFamily="18" charset="0"/>
                <a:cs typeface="Times New Roman" pitchFamily="18" charset="0"/>
              </a:rPr>
              <a:t>picasso</a:t>
            </a:r>
            <a:r>
              <a:rPr lang="en-US" sz="2280" dirty="0">
                <a:solidFill>
                  <a:prstClr val="black"/>
                </a:solidFill>
                <a:latin typeface="Times New Roman" pitchFamily="18" charset="0"/>
                <a:cs typeface="Times New Roman" pitchFamily="18" charset="0"/>
              </a:rPr>
              <a:t> = new Artist(); </a:t>
            </a:r>
          </a:p>
          <a:p>
            <a:pPr defTabSz="868680"/>
            <a:r>
              <a:rPr lang="en-US" sz="2280" dirty="0">
                <a:solidFill>
                  <a:prstClr val="black"/>
                </a:solidFill>
                <a:latin typeface="Times New Roman" pitchFamily="18" charset="0"/>
                <a:cs typeface="Times New Roman" pitchFamily="18" charset="0"/>
              </a:rPr>
              <a:t>$</a:t>
            </a:r>
            <a:r>
              <a:rPr lang="en-US" sz="2280" dirty="0" err="1">
                <a:solidFill>
                  <a:prstClr val="black"/>
                </a:solidFill>
                <a:latin typeface="Times New Roman" pitchFamily="18" charset="0"/>
                <a:cs typeface="Times New Roman" pitchFamily="18" charset="0"/>
              </a:rPr>
              <a:t>dali</a:t>
            </a:r>
            <a:r>
              <a:rPr lang="en-US" sz="2280" dirty="0">
                <a:solidFill>
                  <a:prstClr val="black"/>
                </a:solidFill>
                <a:latin typeface="Times New Roman" pitchFamily="18" charset="0"/>
                <a:cs typeface="Times New Roman" pitchFamily="18" charset="0"/>
              </a:rPr>
              <a:t> = new Artist(); </a:t>
            </a:r>
          </a:p>
          <a:p>
            <a:pPr defTabSz="868680"/>
            <a:r>
              <a:rPr lang="en-US" sz="2280" b="1" dirty="0">
                <a:solidFill>
                  <a:prstClr val="black"/>
                </a:solidFill>
                <a:latin typeface="Times New Roman" pitchFamily="18" charset="0"/>
                <a:cs typeface="Times New Roman" pitchFamily="18" charset="0"/>
              </a:rPr>
              <a:t>Properties </a:t>
            </a:r>
          </a:p>
          <a:p>
            <a:pPr defTabSz="868680"/>
            <a:r>
              <a:rPr lang="en-US" sz="2280" dirty="0">
                <a:solidFill>
                  <a:prstClr val="black"/>
                </a:solidFill>
                <a:latin typeface="Times New Roman" pitchFamily="18" charset="0"/>
                <a:cs typeface="Times New Roman" pitchFamily="18" charset="0"/>
              </a:rPr>
              <a:t>Once you have instances of an object, you can access and modify the properties of each one separately using the variable name and an arrow (-&gt;), which is constructed from the dash and greater than symbols. </a:t>
            </a:r>
          </a:p>
          <a:p>
            <a:pPr defTabSz="868680"/>
            <a:r>
              <a:rPr lang="en-US" sz="2280" dirty="0">
                <a:solidFill>
                  <a:prstClr val="black"/>
                </a:solidFill>
                <a:latin typeface="Times New Roman" pitchFamily="18" charset="0"/>
                <a:cs typeface="Times New Roman" pitchFamily="18" charset="0"/>
              </a:rPr>
              <a:t>$</a:t>
            </a:r>
            <a:r>
              <a:rPr lang="en-US" sz="2280" dirty="0" err="1">
                <a:solidFill>
                  <a:prstClr val="black"/>
                </a:solidFill>
                <a:latin typeface="Times New Roman" pitchFamily="18" charset="0"/>
                <a:cs typeface="Times New Roman" pitchFamily="18" charset="0"/>
              </a:rPr>
              <a:t>picasso</a:t>
            </a:r>
            <a:r>
              <a:rPr lang="en-US" sz="2280" dirty="0">
                <a:solidFill>
                  <a:prstClr val="black"/>
                </a:solidFill>
                <a:latin typeface="Times New Roman" pitchFamily="18" charset="0"/>
                <a:cs typeface="Times New Roman" pitchFamily="18" charset="0"/>
              </a:rPr>
              <a:t> = new Artist(); </a:t>
            </a:r>
          </a:p>
          <a:p>
            <a:pPr defTabSz="868680"/>
            <a:r>
              <a:rPr lang="en-US" sz="2280" dirty="0">
                <a:solidFill>
                  <a:prstClr val="black"/>
                </a:solidFill>
                <a:latin typeface="Times New Roman" pitchFamily="18" charset="0"/>
                <a:cs typeface="Times New Roman" pitchFamily="18" charset="0"/>
              </a:rPr>
              <a:t>$</a:t>
            </a:r>
            <a:r>
              <a:rPr lang="en-US" sz="2280" dirty="0" err="1">
                <a:solidFill>
                  <a:prstClr val="black"/>
                </a:solidFill>
                <a:latin typeface="Times New Roman" pitchFamily="18" charset="0"/>
                <a:cs typeface="Times New Roman" pitchFamily="18" charset="0"/>
              </a:rPr>
              <a:t>dali</a:t>
            </a:r>
            <a:r>
              <a:rPr lang="en-US" sz="2280" dirty="0">
                <a:solidFill>
                  <a:prstClr val="black"/>
                </a:solidFill>
                <a:latin typeface="Times New Roman" pitchFamily="18" charset="0"/>
                <a:cs typeface="Times New Roman" pitchFamily="18" charset="0"/>
              </a:rPr>
              <a:t> = new Artist(); </a:t>
            </a:r>
          </a:p>
          <a:p>
            <a:pPr defTabSz="868680"/>
            <a:r>
              <a:rPr lang="en-US" sz="2280" dirty="0">
                <a:solidFill>
                  <a:prstClr val="black"/>
                </a:solidFill>
                <a:latin typeface="Times New Roman" pitchFamily="18" charset="0"/>
                <a:cs typeface="Times New Roman" pitchFamily="18" charset="0"/>
              </a:rPr>
              <a:t>$</a:t>
            </a:r>
            <a:r>
              <a:rPr lang="en-US" sz="2280" dirty="0" err="1">
                <a:solidFill>
                  <a:prstClr val="black"/>
                </a:solidFill>
                <a:latin typeface="Times New Roman" pitchFamily="18" charset="0"/>
                <a:cs typeface="Times New Roman" pitchFamily="18" charset="0"/>
              </a:rPr>
              <a:t>picasso</a:t>
            </a:r>
            <a:r>
              <a:rPr lang="en-US" sz="2280" dirty="0">
                <a:solidFill>
                  <a:prstClr val="black"/>
                </a:solidFill>
                <a:latin typeface="Times New Roman" pitchFamily="18" charset="0"/>
                <a:cs typeface="Times New Roman" pitchFamily="18" charset="0"/>
              </a:rPr>
              <a:t>-&gt;</a:t>
            </a:r>
            <a:r>
              <a:rPr lang="en-US" sz="2280" dirty="0" err="1">
                <a:solidFill>
                  <a:prstClr val="black"/>
                </a:solidFill>
                <a:latin typeface="Times New Roman" pitchFamily="18" charset="0"/>
                <a:cs typeface="Times New Roman" pitchFamily="18" charset="0"/>
              </a:rPr>
              <a:t>firstName</a:t>
            </a:r>
            <a:r>
              <a:rPr lang="en-US" sz="2280" dirty="0">
                <a:solidFill>
                  <a:prstClr val="black"/>
                </a:solidFill>
                <a:latin typeface="Times New Roman" pitchFamily="18" charset="0"/>
                <a:cs typeface="Times New Roman" pitchFamily="18" charset="0"/>
              </a:rPr>
              <a:t> = "Pablo"; </a:t>
            </a:r>
          </a:p>
          <a:p>
            <a:pPr defTabSz="868680"/>
            <a:r>
              <a:rPr lang="en-US" sz="2280" dirty="0">
                <a:solidFill>
                  <a:prstClr val="black"/>
                </a:solidFill>
                <a:latin typeface="Times New Roman" pitchFamily="18" charset="0"/>
                <a:cs typeface="Times New Roman" pitchFamily="18" charset="0"/>
              </a:rPr>
              <a:t>$</a:t>
            </a:r>
            <a:r>
              <a:rPr lang="en-US" sz="2280" dirty="0" err="1">
                <a:solidFill>
                  <a:prstClr val="black"/>
                </a:solidFill>
                <a:latin typeface="Times New Roman" pitchFamily="18" charset="0"/>
                <a:cs typeface="Times New Roman" pitchFamily="18" charset="0"/>
              </a:rPr>
              <a:t>picasso</a:t>
            </a:r>
            <a:r>
              <a:rPr lang="en-US" sz="2280" dirty="0">
                <a:solidFill>
                  <a:prstClr val="black"/>
                </a:solidFill>
                <a:latin typeface="Times New Roman" pitchFamily="18" charset="0"/>
                <a:cs typeface="Times New Roman" pitchFamily="18" charset="0"/>
              </a:rPr>
              <a:t>-&gt;</a:t>
            </a:r>
            <a:r>
              <a:rPr lang="en-US" sz="2280" dirty="0" err="1">
                <a:solidFill>
                  <a:prstClr val="black"/>
                </a:solidFill>
                <a:latin typeface="Times New Roman" pitchFamily="18" charset="0"/>
                <a:cs typeface="Times New Roman" pitchFamily="18" charset="0"/>
              </a:rPr>
              <a:t>lastName</a:t>
            </a:r>
            <a:r>
              <a:rPr lang="en-US" sz="2280" dirty="0">
                <a:solidFill>
                  <a:prstClr val="black"/>
                </a:solidFill>
                <a:latin typeface="Times New Roman" pitchFamily="18" charset="0"/>
                <a:cs typeface="Times New Roman" pitchFamily="18" charset="0"/>
              </a:rPr>
              <a:t> = "Picasso"; </a:t>
            </a:r>
          </a:p>
          <a:p>
            <a:pPr defTabSz="868680"/>
            <a:r>
              <a:rPr lang="en-US" sz="2280" dirty="0">
                <a:solidFill>
                  <a:prstClr val="black"/>
                </a:solidFill>
                <a:latin typeface="Times New Roman" pitchFamily="18" charset="0"/>
                <a:cs typeface="Times New Roman" pitchFamily="18" charset="0"/>
              </a:rPr>
              <a:t>$</a:t>
            </a:r>
            <a:r>
              <a:rPr lang="en-US" sz="2280" dirty="0" err="1">
                <a:solidFill>
                  <a:prstClr val="black"/>
                </a:solidFill>
                <a:latin typeface="Times New Roman" pitchFamily="18" charset="0"/>
                <a:cs typeface="Times New Roman" pitchFamily="18" charset="0"/>
              </a:rPr>
              <a:t>picasso</a:t>
            </a:r>
            <a:r>
              <a:rPr lang="en-US" sz="2280" dirty="0">
                <a:solidFill>
                  <a:prstClr val="black"/>
                </a:solidFill>
                <a:latin typeface="Times New Roman" pitchFamily="18" charset="0"/>
                <a:cs typeface="Times New Roman" pitchFamily="18" charset="0"/>
              </a:rPr>
              <a:t>-&gt;</a:t>
            </a:r>
            <a:r>
              <a:rPr lang="en-US" sz="2280" dirty="0" err="1">
                <a:solidFill>
                  <a:prstClr val="black"/>
                </a:solidFill>
                <a:latin typeface="Times New Roman" pitchFamily="18" charset="0"/>
                <a:cs typeface="Times New Roman" pitchFamily="18" charset="0"/>
              </a:rPr>
              <a:t>birthCity</a:t>
            </a:r>
            <a:r>
              <a:rPr lang="en-US" sz="2280" dirty="0">
                <a:solidFill>
                  <a:prstClr val="black"/>
                </a:solidFill>
                <a:latin typeface="Times New Roman" pitchFamily="18" charset="0"/>
                <a:cs typeface="Times New Roman" pitchFamily="18" charset="0"/>
              </a:rPr>
              <a:t> = "Malaga"; </a:t>
            </a:r>
          </a:p>
          <a:p>
            <a:pPr defTabSz="868680"/>
            <a:r>
              <a:rPr lang="en-US" sz="2280" dirty="0">
                <a:solidFill>
                  <a:prstClr val="black"/>
                </a:solidFill>
                <a:latin typeface="Times New Roman" pitchFamily="18" charset="0"/>
                <a:cs typeface="Times New Roman" pitchFamily="18" charset="0"/>
              </a:rPr>
              <a:t>$</a:t>
            </a:r>
            <a:r>
              <a:rPr lang="en-US" sz="2280" dirty="0" err="1">
                <a:solidFill>
                  <a:prstClr val="black"/>
                </a:solidFill>
                <a:latin typeface="Times New Roman" pitchFamily="18" charset="0"/>
                <a:cs typeface="Times New Roman" pitchFamily="18" charset="0"/>
              </a:rPr>
              <a:t>picasso</a:t>
            </a:r>
            <a:r>
              <a:rPr lang="en-US" sz="2280" dirty="0">
                <a:solidFill>
                  <a:prstClr val="black"/>
                </a:solidFill>
                <a:latin typeface="Times New Roman" pitchFamily="18" charset="0"/>
                <a:cs typeface="Times New Roman" pitchFamily="18" charset="0"/>
              </a:rPr>
              <a:t>-&gt;</a:t>
            </a:r>
            <a:r>
              <a:rPr lang="en-US" sz="2280" dirty="0" err="1">
                <a:solidFill>
                  <a:prstClr val="black"/>
                </a:solidFill>
                <a:latin typeface="Times New Roman" pitchFamily="18" charset="0"/>
                <a:cs typeface="Times New Roman" pitchFamily="18" charset="0"/>
              </a:rPr>
              <a:t>birthDate</a:t>
            </a:r>
            <a:r>
              <a:rPr lang="en-US" sz="2280" dirty="0">
                <a:solidFill>
                  <a:prstClr val="black"/>
                </a:solidFill>
                <a:latin typeface="Times New Roman" pitchFamily="18" charset="0"/>
                <a:cs typeface="Times New Roman" pitchFamily="18" charset="0"/>
              </a:rPr>
              <a:t> = "October 25 1881"; </a:t>
            </a:r>
          </a:p>
          <a:p>
            <a:pPr defTabSz="868680"/>
            <a:r>
              <a:rPr lang="en-US" sz="2280" dirty="0">
                <a:solidFill>
                  <a:prstClr val="black"/>
                </a:solidFill>
                <a:latin typeface="Times New Roman" pitchFamily="18" charset="0"/>
                <a:cs typeface="Times New Roman" pitchFamily="18" charset="0"/>
              </a:rPr>
              <a:t>$</a:t>
            </a:r>
            <a:r>
              <a:rPr lang="en-US" sz="2280" dirty="0" err="1">
                <a:solidFill>
                  <a:prstClr val="black"/>
                </a:solidFill>
                <a:latin typeface="Times New Roman" pitchFamily="18" charset="0"/>
                <a:cs typeface="Times New Roman" pitchFamily="18" charset="0"/>
              </a:rPr>
              <a:t>picasso</a:t>
            </a:r>
            <a:r>
              <a:rPr lang="en-US" sz="2280" dirty="0">
                <a:solidFill>
                  <a:prstClr val="black"/>
                </a:solidFill>
                <a:latin typeface="Times New Roman" pitchFamily="18" charset="0"/>
                <a:cs typeface="Times New Roman" pitchFamily="18" charset="0"/>
              </a:rPr>
              <a:t>-&gt;</a:t>
            </a:r>
            <a:r>
              <a:rPr lang="en-US" sz="2280" dirty="0" err="1">
                <a:solidFill>
                  <a:prstClr val="black"/>
                </a:solidFill>
                <a:latin typeface="Times New Roman" pitchFamily="18" charset="0"/>
                <a:cs typeface="Times New Roman" pitchFamily="18" charset="0"/>
              </a:rPr>
              <a:t>deathDate</a:t>
            </a:r>
            <a:r>
              <a:rPr lang="en-US" sz="2280" dirty="0">
                <a:solidFill>
                  <a:prstClr val="black"/>
                </a:solidFill>
                <a:latin typeface="Times New Roman" pitchFamily="18" charset="0"/>
                <a:cs typeface="Times New Roman" pitchFamily="18" charset="0"/>
              </a:rPr>
              <a:t> = "April 8 1973"; </a:t>
            </a:r>
          </a:p>
        </p:txBody>
      </p:sp>
      <p:sp>
        <p:nvSpPr>
          <p:cNvPr id="13319" name="Rectangle 6"/>
          <p:cNvSpPr>
            <a:spLocks noChangeArrowheads="1"/>
          </p:cNvSpPr>
          <p:nvPr/>
        </p:nvSpPr>
        <p:spPr bwMode="auto">
          <a:xfrm>
            <a:off x="1040726" y="533877"/>
            <a:ext cx="4360367" cy="443198"/>
          </a:xfrm>
          <a:prstGeom prst="rect">
            <a:avLst/>
          </a:prstGeom>
          <a:noFill/>
          <a:ln w="9525">
            <a:noFill/>
            <a:miter lim="800000"/>
            <a:headEnd/>
            <a:tailEnd/>
          </a:ln>
        </p:spPr>
        <p:txBody>
          <a:bodyPr>
            <a:spAutoFit/>
          </a:bodyPr>
          <a:lstStyle/>
          <a:p>
            <a:pPr defTabSz="868680"/>
            <a:r>
              <a:rPr lang="en-US" sz="2280" b="1">
                <a:solidFill>
                  <a:prstClr val="black"/>
                </a:solidFill>
                <a:latin typeface="Times New Roman" pitchFamily="18" charset="0"/>
                <a:cs typeface="Times New Roman" pitchFamily="18" charset="0"/>
              </a:rPr>
              <a:t>Instantiating Objects</a:t>
            </a:r>
            <a:r>
              <a:rPr lang="en-US" sz="2280">
                <a:solidFill>
                  <a:prstClr val="black"/>
                </a:solidFill>
                <a:latin typeface="Times New Roman" pitchFamily="18" charset="0"/>
                <a:cs typeface="Times New Roman" pitchFamily="18" charset="0"/>
              </a:rPr>
              <a:t> </a:t>
            </a:r>
          </a:p>
        </p:txBody>
      </p:sp>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14341"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14342" name="Rectangle 5"/>
          <p:cNvSpPr>
            <a:spLocks noChangeArrowheads="1"/>
          </p:cNvSpPr>
          <p:nvPr/>
        </p:nvSpPr>
        <p:spPr bwMode="auto">
          <a:xfrm>
            <a:off x="1050906" y="868681"/>
            <a:ext cx="6354484" cy="5355312"/>
          </a:xfrm>
          <a:prstGeom prst="rect">
            <a:avLst/>
          </a:prstGeom>
          <a:noFill/>
          <a:ln w="9525">
            <a:noFill/>
            <a:miter lim="800000"/>
            <a:headEnd/>
            <a:tailEnd/>
          </a:ln>
        </p:spPr>
        <p:txBody>
          <a:bodyPr wrap="square">
            <a:spAutoFit/>
          </a:bodyPr>
          <a:lstStyle/>
          <a:p>
            <a:pPr defTabSz="868680"/>
            <a:r>
              <a:rPr lang="en-US" sz="2280" dirty="0">
                <a:solidFill>
                  <a:prstClr val="black"/>
                </a:solidFill>
                <a:latin typeface="Times New Roman" pitchFamily="18" charset="0"/>
                <a:cs typeface="Times New Roman" pitchFamily="18" charset="0"/>
              </a:rPr>
              <a:t>PHP, constructors are defined as functions (as you shall see, all methods use the function keyword) with the name __construct(). (Note: there are </a:t>
            </a:r>
            <a:r>
              <a:rPr lang="en-US" sz="2280" i="1" dirty="0">
                <a:solidFill>
                  <a:prstClr val="black"/>
                </a:solidFill>
                <a:latin typeface="Times New Roman" pitchFamily="18" charset="0"/>
                <a:cs typeface="Times New Roman" pitchFamily="18" charset="0"/>
              </a:rPr>
              <a:t>two underscores </a:t>
            </a:r>
            <a:r>
              <a:rPr lang="en-US" sz="2280" dirty="0">
                <a:solidFill>
                  <a:prstClr val="black"/>
                </a:solidFill>
                <a:latin typeface="Times New Roman" pitchFamily="18" charset="0"/>
                <a:cs typeface="Times New Roman" pitchFamily="18" charset="0"/>
              </a:rPr>
              <a:t>_ before the word construct.)</a:t>
            </a:r>
          </a:p>
          <a:p>
            <a:pPr defTabSz="868680"/>
            <a:r>
              <a:rPr lang="en-US" sz="2280" dirty="0">
                <a:solidFill>
                  <a:prstClr val="black"/>
                </a:solidFill>
                <a:latin typeface="Calibri"/>
              </a:rPr>
              <a:t>class Artist </a:t>
            </a:r>
          </a:p>
          <a:p>
            <a:pPr defTabSz="868680"/>
            <a:r>
              <a:rPr lang="en-US" sz="2280" dirty="0">
                <a:solidFill>
                  <a:prstClr val="black"/>
                </a:solidFill>
                <a:latin typeface="Calibri"/>
              </a:rPr>
              <a:t>{</a:t>
            </a:r>
            <a:r>
              <a:rPr lang="en-US" sz="2280" i="1" dirty="0">
                <a:solidFill>
                  <a:prstClr val="black"/>
                </a:solidFill>
                <a:latin typeface="Calibri"/>
              </a:rPr>
              <a:t>// variables from previous listing still go here</a:t>
            </a:r>
          </a:p>
          <a:p>
            <a:pPr defTabSz="868680"/>
            <a:r>
              <a:rPr lang="en-US" sz="2280" dirty="0">
                <a:solidFill>
                  <a:prstClr val="black"/>
                </a:solidFill>
                <a:latin typeface="Calibri"/>
              </a:rPr>
              <a:t>...</a:t>
            </a:r>
          </a:p>
          <a:p>
            <a:pPr defTabSz="868680"/>
            <a:r>
              <a:rPr lang="en-US" sz="2280" dirty="0">
                <a:solidFill>
                  <a:prstClr val="black"/>
                </a:solidFill>
                <a:latin typeface="Calibri"/>
              </a:rPr>
              <a:t>function __construct($</a:t>
            </a:r>
            <a:r>
              <a:rPr lang="en-US" sz="2280" dirty="0" err="1">
                <a:solidFill>
                  <a:prstClr val="black"/>
                </a:solidFill>
                <a:latin typeface="Calibri"/>
              </a:rPr>
              <a:t>firstName</a:t>
            </a:r>
            <a:r>
              <a:rPr lang="en-US" sz="2280" dirty="0">
                <a:solidFill>
                  <a:prstClr val="black"/>
                </a:solidFill>
                <a:latin typeface="Calibri"/>
              </a:rPr>
              <a:t>, $</a:t>
            </a:r>
            <a:r>
              <a:rPr lang="en-US" sz="2280" dirty="0" err="1">
                <a:solidFill>
                  <a:prstClr val="black"/>
                </a:solidFill>
                <a:latin typeface="Calibri"/>
              </a:rPr>
              <a:t>lastName</a:t>
            </a:r>
            <a:r>
              <a:rPr lang="en-US" sz="2280" dirty="0">
                <a:solidFill>
                  <a:prstClr val="black"/>
                </a:solidFill>
                <a:latin typeface="Calibri"/>
              </a:rPr>
              <a:t>, $city, $birth,</a:t>
            </a:r>
          </a:p>
          <a:p>
            <a:pPr defTabSz="868680"/>
            <a:r>
              <a:rPr lang="en-US" sz="2280" dirty="0">
                <a:solidFill>
                  <a:prstClr val="black"/>
                </a:solidFill>
                <a:latin typeface="Calibri"/>
              </a:rPr>
              <a:t>$death=null) {</a:t>
            </a:r>
          </a:p>
          <a:p>
            <a:pPr defTabSz="868680"/>
            <a:r>
              <a:rPr lang="en-US" sz="2280" dirty="0">
                <a:solidFill>
                  <a:prstClr val="black"/>
                </a:solidFill>
                <a:latin typeface="Calibri"/>
              </a:rPr>
              <a:t>$this-&gt;</a:t>
            </a:r>
            <a:r>
              <a:rPr lang="en-US" sz="2280" dirty="0" err="1">
                <a:solidFill>
                  <a:prstClr val="black"/>
                </a:solidFill>
                <a:latin typeface="Calibri"/>
              </a:rPr>
              <a:t>firstName</a:t>
            </a:r>
            <a:r>
              <a:rPr lang="en-US" sz="2280" dirty="0">
                <a:solidFill>
                  <a:prstClr val="black"/>
                </a:solidFill>
                <a:latin typeface="Calibri"/>
              </a:rPr>
              <a:t> = $</a:t>
            </a:r>
            <a:r>
              <a:rPr lang="en-US" sz="2280" dirty="0" err="1">
                <a:solidFill>
                  <a:prstClr val="black"/>
                </a:solidFill>
                <a:latin typeface="Calibri"/>
              </a:rPr>
              <a:t>firstName</a:t>
            </a:r>
            <a:r>
              <a:rPr lang="en-US" sz="2280" dirty="0">
                <a:solidFill>
                  <a:prstClr val="black"/>
                </a:solidFill>
                <a:latin typeface="Calibri"/>
              </a:rPr>
              <a:t>;</a:t>
            </a:r>
          </a:p>
          <a:p>
            <a:pPr defTabSz="868680"/>
            <a:r>
              <a:rPr lang="en-US" sz="2280" dirty="0">
                <a:solidFill>
                  <a:prstClr val="black"/>
                </a:solidFill>
                <a:latin typeface="Calibri"/>
              </a:rPr>
              <a:t>$this-&gt;</a:t>
            </a:r>
            <a:r>
              <a:rPr lang="en-US" sz="2280" dirty="0" err="1">
                <a:solidFill>
                  <a:prstClr val="black"/>
                </a:solidFill>
                <a:latin typeface="Calibri"/>
              </a:rPr>
              <a:t>lastName</a:t>
            </a:r>
            <a:r>
              <a:rPr lang="en-US" sz="2280" dirty="0">
                <a:solidFill>
                  <a:prstClr val="black"/>
                </a:solidFill>
                <a:latin typeface="Calibri"/>
              </a:rPr>
              <a:t> = $</a:t>
            </a:r>
            <a:r>
              <a:rPr lang="en-US" sz="2280" dirty="0" err="1">
                <a:solidFill>
                  <a:prstClr val="black"/>
                </a:solidFill>
                <a:latin typeface="Calibri"/>
              </a:rPr>
              <a:t>lastName</a:t>
            </a:r>
            <a:r>
              <a:rPr lang="en-US" sz="2280" dirty="0">
                <a:solidFill>
                  <a:prstClr val="black"/>
                </a:solidFill>
                <a:latin typeface="Calibri"/>
              </a:rPr>
              <a:t>;</a:t>
            </a:r>
          </a:p>
          <a:p>
            <a:pPr defTabSz="868680"/>
            <a:r>
              <a:rPr lang="en-US" sz="2280" dirty="0">
                <a:solidFill>
                  <a:prstClr val="black"/>
                </a:solidFill>
                <a:latin typeface="Calibri"/>
              </a:rPr>
              <a:t>$this-&gt;</a:t>
            </a:r>
            <a:r>
              <a:rPr lang="en-US" sz="2280" dirty="0" err="1">
                <a:solidFill>
                  <a:prstClr val="black"/>
                </a:solidFill>
                <a:latin typeface="Calibri"/>
              </a:rPr>
              <a:t>birthCity</a:t>
            </a:r>
            <a:r>
              <a:rPr lang="en-US" sz="2280" dirty="0">
                <a:solidFill>
                  <a:prstClr val="black"/>
                </a:solidFill>
                <a:latin typeface="Calibri"/>
              </a:rPr>
              <a:t> = $city;</a:t>
            </a:r>
          </a:p>
          <a:p>
            <a:pPr defTabSz="868680"/>
            <a:r>
              <a:rPr lang="en-US" sz="2280" dirty="0">
                <a:solidFill>
                  <a:prstClr val="black"/>
                </a:solidFill>
                <a:latin typeface="Calibri"/>
              </a:rPr>
              <a:t>$this-&gt;</a:t>
            </a:r>
            <a:r>
              <a:rPr lang="en-US" sz="2280" dirty="0" err="1">
                <a:solidFill>
                  <a:prstClr val="black"/>
                </a:solidFill>
                <a:latin typeface="Calibri"/>
              </a:rPr>
              <a:t>birthDate</a:t>
            </a:r>
            <a:r>
              <a:rPr lang="en-US" sz="2280" dirty="0">
                <a:solidFill>
                  <a:prstClr val="black"/>
                </a:solidFill>
                <a:latin typeface="Calibri"/>
              </a:rPr>
              <a:t> = $birth;</a:t>
            </a:r>
          </a:p>
          <a:p>
            <a:pPr defTabSz="868680"/>
            <a:r>
              <a:rPr lang="en-US" sz="2280" dirty="0">
                <a:solidFill>
                  <a:prstClr val="black"/>
                </a:solidFill>
                <a:latin typeface="Calibri"/>
              </a:rPr>
              <a:t>$this-&gt;</a:t>
            </a:r>
            <a:r>
              <a:rPr lang="en-US" sz="2280" dirty="0" err="1">
                <a:solidFill>
                  <a:prstClr val="black"/>
                </a:solidFill>
                <a:latin typeface="Calibri"/>
              </a:rPr>
              <a:t>deathDate</a:t>
            </a:r>
            <a:r>
              <a:rPr lang="en-US" sz="2280" dirty="0">
                <a:solidFill>
                  <a:prstClr val="black"/>
                </a:solidFill>
                <a:latin typeface="Calibri"/>
              </a:rPr>
              <a:t> = $death;}}</a:t>
            </a:r>
            <a:endParaRPr lang="en-US" sz="2280" dirty="0">
              <a:solidFill>
                <a:prstClr val="black"/>
              </a:solidFill>
              <a:latin typeface="Times New Roman" pitchFamily="18" charset="0"/>
              <a:cs typeface="Times New Roman" pitchFamily="18" charset="0"/>
            </a:endParaRPr>
          </a:p>
        </p:txBody>
      </p:sp>
      <p:sp>
        <p:nvSpPr>
          <p:cNvPr id="14343" name="Rectangle 6"/>
          <p:cNvSpPr>
            <a:spLocks noChangeArrowheads="1"/>
          </p:cNvSpPr>
          <p:nvPr/>
        </p:nvSpPr>
        <p:spPr bwMode="auto">
          <a:xfrm>
            <a:off x="1040726" y="533877"/>
            <a:ext cx="4360367" cy="443198"/>
          </a:xfrm>
          <a:prstGeom prst="rect">
            <a:avLst/>
          </a:prstGeom>
          <a:noFill/>
          <a:ln w="9525">
            <a:noFill/>
            <a:miter lim="800000"/>
            <a:headEnd/>
            <a:tailEnd/>
          </a:ln>
        </p:spPr>
        <p:txBody>
          <a:bodyPr>
            <a:spAutoFit/>
          </a:bodyPr>
          <a:lstStyle/>
          <a:p>
            <a:pPr defTabSz="868680"/>
            <a:r>
              <a:rPr lang="en-US" sz="2280" b="1">
                <a:solidFill>
                  <a:prstClr val="black"/>
                </a:solidFill>
                <a:latin typeface="Times New Roman" pitchFamily="18" charset="0"/>
                <a:cs typeface="Times New Roman" pitchFamily="18" charset="0"/>
              </a:rPr>
              <a:t>Constructors</a:t>
            </a:r>
          </a:p>
        </p:txBody>
      </p:sp>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15365"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15366" name="Rectangle 5"/>
          <p:cNvSpPr>
            <a:spLocks noChangeArrowheads="1"/>
          </p:cNvSpPr>
          <p:nvPr/>
        </p:nvSpPr>
        <p:spPr bwMode="auto">
          <a:xfrm>
            <a:off x="1220570" y="401162"/>
            <a:ext cx="7137202" cy="4653582"/>
          </a:xfrm>
          <a:prstGeom prst="rect">
            <a:avLst/>
          </a:prstGeom>
          <a:noFill/>
          <a:ln w="9525">
            <a:noFill/>
            <a:miter lim="800000"/>
            <a:headEnd/>
            <a:tailEnd/>
          </a:ln>
        </p:spPr>
        <p:txBody>
          <a:bodyPr>
            <a:spAutoFit/>
          </a:bodyPr>
          <a:lstStyle/>
          <a:p>
            <a:pPr defTabSz="868680"/>
            <a:r>
              <a:rPr lang="en-US" sz="2280" b="1">
                <a:solidFill>
                  <a:prstClr val="black"/>
                </a:solidFill>
                <a:latin typeface="Times New Roman" pitchFamily="18" charset="0"/>
                <a:cs typeface="Times New Roman" pitchFamily="18" charset="0"/>
              </a:rPr>
              <a:t>METHODS</a:t>
            </a:r>
          </a:p>
          <a:p>
            <a:pPr defTabSz="868680"/>
            <a:r>
              <a:rPr lang="en-US" sz="2280">
                <a:solidFill>
                  <a:prstClr val="black"/>
                </a:solidFill>
                <a:latin typeface="Calibri"/>
              </a:rPr>
              <a:t>	</a:t>
            </a:r>
            <a:r>
              <a:rPr lang="en-US" sz="2280">
                <a:solidFill>
                  <a:prstClr val="black"/>
                </a:solidFill>
                <a:latin typeface="Times New Roman" pitchFamily="18" charset="0"/>
                <a:cs typeface="Times New Roman" pitchFamily="18" charset="0"/>
              </a:rPr>
              <a:t>The special function __construct() is one of several </a:t>
            </a:r>
            <a:r>
              <a:rPr lang="en-US" sz="2280" b="1">
                <a:solidFill>
                  <a:prstClr val="black"/>
                </a:solidFill>
                <a:latin typeface="Times New Roman" pitchFamily="18" charset="0"/>
                <a:cs typeface="Times New Roman" pitchFamily="18" charset="0"/>
              </a:rPr>
              <a:t>magic methods or </a:t>
            </a:r>
            <a:r>
              <a:rPr lang="en-US" sz="2280">
                <a:solidFill>
                  <a:prstClr val="black"/>
                </a:solidFill>
                <a:latin typeface="Times New Roman" pitchFamily="18" charset="0"/>
                <a:cs typeface="Times New Roman" pitchFamily="18" charset="0"/>
              </a:rPr>
              <a:t>magic functions in PHP. This term refers to a variety of reserved method names that begin with two underscores.</a:t>
            </a:r>
          </a:p>
          <a:p>
            <a:pPr defTabSz="868680"/>
            <a:endParaRPr lang="en-US" sz="2280">
              <a:solidFill>
                <a:prstClr val="black"/>
              </a:solidFill>
              <a:latin typeface="Times New Roman" pitchFamily="18" charset="0"/>
              <a:cs typeface="Times New Roman" pitchFamily="18" charset="0"/>
            </a:endParaRPr>
          </a:p>
          <a:p>
            <a:pPr defTabSz="868680"/>
            <a:r>
              <a:rPr lang="en-US" sz="2280">
                <a:solidFill>
                  <a:prstClr val="black"/>
                </a:solidFill>
                <a:latin typeface="Times New Roman" pitchFamily="18" charset="0"/>
                <a:cs typeface="Times New Roman" pitchFamily="18" charset="0"/>
              </a:rPr>
              <a:t>The magic methods are: __construct(), __destruct(), __call(),</a:t>
            </a:r>
          </a:p>
          <a:p>
            <a:pPr defTabSz="868680"/>
            <a:r>
              <a:rPr lang="en-US" sz="2280">
                <a:solidFill>
                  <a:prstClr val="black"/>
                </a:solidFill>
                <a:latin typeface="Times New Roman" pitchFamily="18" charset="0"/>
                <a:cs typeface="Times New Roman" pitchFamily="18" charset="0"/>
              </a:rPr>
              <a:t>__callStatic(), __get(), __set(), __isset(), __unset(), __sleep(),</a:t>
            </a:r>
          </a:p>
          <a:p>
            <a:pPr defTabSz="868680"/>
            <a:r>
              <a:rPr lang="en-US" sz="2280">
                <a:solidFill>
                  <a:prstClr val="black"/>
                </a:solidFill>
                <a:latin typeface="Times New Roman" pitchFamily="18" charset="0"/>
                <a:cs typeface="Times New Roman" pitchFamily="18" charset="0"/>
              </a:rPr>
              <a:t>__wakeup(), __toString(), __invoke(), __set_state(), __clone(), and</a:t>
            </a:r>
          </a:p>
          <a:p>
            <a:pPr defTabSz="868680"/>
            <a:r>
              <a:rPr lang="en-US" sz="2280">
                <a:solidFill>
                  <a:prstClr val="black"/>
                </a:solidFill>
                <a:latin typeface="Times New Roman" pitchFamily="18" charset="0"/>
                <a:cs typeface="Times New Roman" pitchFamily="18" charset="0"/>
              </a:rPr>
              <a:t>__autoload().</a:t>
            </a:r>
          </a:p>
        </p:txBody>
      </p:sp>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16389"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16390" name="Rectangle 5"/>
          <p:cNvSpPr>
            <a:spLocks noChangeArrowheads="1"/>
          </p:cNvSpPr>
          <p:nvPr/>
        </p:nvSpPr>
        <p:spPr bwMode="auto">
          <a:xfrm>
            <a:off x="679907" y="508240"/>
            <a:ext cx="7356634" cy="4302716"/>
          </a:xfrm>
          <a:prstGeom prst="rect">
            <a:avLst/>
          </a:prstGeom>
          <a:noFill/>
          <a:ln w="9525">
            <a:noFill/>
            <a:miter lim="800000"/>
            <a:headEnd/>
            <a:tailEnd/>
          </a:ln>
        </p:spPr>
        <p:txBody>
          <a:bodyPr>
            <a:spAutoFit/>
          </a:bodyPr>
          <a:lstStyle/>
          <a:p>
            <a:pPr defTabSz="868680"/>
            <a:r>
              <a:rPr lang="en-US" sz="2280" b="1">
                <a:solidFill>
                  <a:prstClr val="black"/>
                </a:solidFill>
                <a:latin typeface="Times New Roman" pitchFamily="18" charset="0"/>
                <a:cs typeface="Times New Roman" pitchFamily="18" charset="0"/>
              </a:rPr>
              <a:t>VISIBILITY</a:t>
            </a:r>
          </a:p>
          <a:p>
            <a:pPr defTabSz="868680"/>
            <a:r>
              <a:rPr lang="en-US" sz="2280">
                <a:solidFill>
                  <a:prstClr val="black"/>
                </a:solidFill>
                <a:latin typeface="Times New Roman" pitchFamily="18" charset="0"/>
                <a:cs typeface="Times New Roman" pitchFamily="18" charset="0"/>
              </a:rPr>
              <a:t>	The </a:t>
            </a:r>
            <a:r>
              <a:rPr lang="en-US" sz="2280" b="1">
                <a:solidFill>
                  <a:prstClr val="black"/>
                </a:solidFill>
                <a:latin typeface="Times New Roman" pitchFamily="18" charset="0"/>
                <a:cs typeface="Times New Roman" pitchFamily="18" charset="0"/>
              </a:rPr>
              <a:t>visibility of a property or method determines the accessibility of a class member </a:t>
            </a:r>
            <a:r>
              <a:rPr lang="en-US" sz="2280">
                <a:solidFill>
                  <a:prstClr val="black"/>
                </a:solidFill>
                <a:latin typeface="Times New Roman" pitchFamily="18" charset="0"/>
                <a:cs typeface="Times New Roman" pitchFamily="18" charset="0"/>
              </a:rPr>
              <a:t>(i.e., a property or method) and can be set to public, private, or protected.</a:t>
            </a:r>
          </a:p>
          <a:p>
            <a:pPr defTabSz="868680"/>
            <a:endParaRPr lang="en-US" sz="2280">
              <a:solidFill>
                <a:prstClr val="black"/>
              </a:solidFill>
              <a:latin typeface="Times New Roman" pitchFamily="18" charset="0"/>
              <a:cs typeface="Times New Roman" pitchFamily="18" charset="0"/>
            </a:endParaRPr>
          </a:p>
          <a:p>
            <a:pPr defTabSz="868680"/>
            <a:r>
              <a:rPr lang="en-US" sz="2280" b="1">
                <a:solidFill>
                  <a:prstClr val="black"/>
                </a:solidFill>
                <a:latin typeface="Times New Roman" pitchFamily="18" charset="0"/>
                <a:cs typeface="Times New Roman" pitchFamily="18" charset="0"/>
              </a:rPr>
              <a:t>STATIC MEMBERS</a:t>
            </a:r>
          </a:p>
          <a:p>
            <a:pPr defTabSz="868680"/>
            <a:r>
              <a:rPr lang="en-US" sz="2280">
                <a:solidFill>
                  <a:prstClr val="black"/>
                </a:solidFill>
                <a:latin typeface="Calibri"/>
              </a:rPr>
              <a:t>	</a:t>
            </a:r>
            <a:r>
              <a:rPr lang="en-US" sz="2280">
                <a:solidFill>
                  <a:prstClr val="black"/>
                </a:solidFill>
                <a:latin typeface="Times New Roman" pitchFamily="18" charset="0"/>
                <a:cs typeface="Times New Roman" pitchFamily="18" charset="0"/>
              </a:rPr>
              <a:t>A </a:t>
            </a:r>
            <a:r>
              <a:rPr lang="en-US" sz="2280" b="1">
                <a:solidFill>
                  <a:prstClr val="black"/>
                </a:solidFill>
                <a:latin typeface="Times New Roman" pitchFamily="18" charset="0"/>
                <a:cs typeface="Times New Roman" pitchFamily="18" charset="0"/>
              </a:rPr>
              <a:t>static member is a property or method that all instances of a class share. Unlike </a:t>
            </a:r>
            <a:r>
              <a:rPr lang="en-US" sz="2280">
                <a:solidFill>
                  <a:prstClr val="black"/>
                </a:solidFill>
                <a:latin typeface="Times New Roman" pitchFamily="18" charset="0"/>
                <a:cs typeface="Times New Roman" pitchFamily="18" charset="0"/>
              </a:rPr>
              <a:t>an instance property, where each object gets its own value for that property, there is only one value for a class’s static property.</a:t>
            </a:r>
          </a:p>
          <a:p>
            <a:pPr defTabSz="868680"/>
            <a:endParaRPr lang="en-US" sz="2280" b="1">
              <a:solidFill>
                <a:prstClr val="black"/>
              </a:solidFill>
              <a:latin typeface="Times New Roman" pitchFamily="18" charset="0"/>
              <a:cs typeface="Times New Roman" pitchFamily="18" charset="0"/>
            </a:endParaRPr>
          </a:p>
          <a:p>
            <a:pPr defTabSz="868680"/>
            <a:r>
              <a:rPr lang="en-US" sz="2280">
                <a:solidFill>
                  <a:prstClr val="black"/>
                </a:solidFill>
                <a:latin typeface="Times New Roman" pitchFamily="18" charset="0"/>
                <a:cs typeface="Times New Roman" pitchFamily="18" charset="0"/>
              </a:rPr>
              <a:t>public static $artistCount = 0;</a:t>
            </a:r>
            <a:endParaRPr lang="en-US" sz="2280" b="1">
              <a:solidFill>
                <a:prstClr val="black"/>
              </a:solidFill>
              <a:latin typeface="Times New Roman" pitchFamily="18" charset="0"/>
              <a:cs typeface="Times New Roman" pitchFamily="18"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     Arrays  Values</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fontAlgn="auto">
              <a:buClr>
                <a:schemeClr val="accent3">
                  <a:lumMod val="75000"/>
                </a:schemeClr>
              </a:buClr>
              <a:defRPr/>
            </a:pPr>
            <a:r>
              <a:rPr lang="en-US" sz="2660" b="1" dirty="0">
                <a:latin typeface="Times New Roman" pitchFamily="18" charset="0"/>
                <a:cs typeface="Times New Roman" pitchFamily="18" charset="0"/>
              </a:rPr>
              <a:t>Array values</a:t>
            </a:r>
            <a:r>
              <a:rPr lang="en-US" sz="2660" dirty="0">
                <a:latin typeface="Times New Roman" pitchFamily="18" charset="0"/>
                <a:cs typeface="Times New Roman" pitchFamily="18" charset="0"/>
              </a:rPr>
              <a:t>, unlike keys, are not restricted to integers and strings. </a:t>
            </a:r>
          </a:p>
          <a:p>
            <a:pPr fontAlgn="auto">
              <a:buClr>
                <a:schemeClr val="accent3">
                  <a:lumMod val="75000"/>
                </a:schemeClr>
              </a:buClr>
              <a:defRPr/>
            </a:pPr>
            <a:r>
              <a:rPr lang="en-US" sz="2660" dirty="0">
                <a:latin typeface="Times New Roman" pitchFamily="18" charset="0"/>
                <a:cs typeface="Times New Roman" pitchFamily="18" charset="0"/>
              </a:rPr>
              <a:t>They can be any object, type, or primitive supported in PHP. </a:t>
            </a:r>
          </a:p>
          <a:p>
            <a:pPr fontAlgn="auto">
              <a:buClr>
                <a:schemeClr val="accent3">
                  <a:lumMod val="75000"/>
                </a:schemeClr>
              </a:buClr>
              <a:defRPr/>
            </a:pPr>
            <a:r>
              <a:rPr lang="en-US" sz="2660" dirty="0">
                <a:latin typeface="Times New Roman" pitchFamily="18" charset="0"/>
                <a:cs typeface="Times New Roman" pitchFamily="18" charset="0"/>
              </a:rPr>
              <a:t>You can even have objects of your own types, so long as the keys in the array are integers and strings.</a:t>
            </a:r>
          </a:p>
          <a:p>
            <a:endParaRPr lang="en-US" dirty="0"/>
          </a:p>
        </p:txBody>
      </p:sp>
    </p:spTree>
    <p:extLst>
      <p:ext uri="{BB962C8B-B14F-4D97-AF65-F5344CB8AC3E}">
        <p14:creationId xmlns:p14="http://schemas.microsoft.com/office/powerpoint/2010/main" val="26102582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17413"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17414" name="Rectangle 5"/>
          <p:cNvSpPr>
            <a:spLocks noChangeArrowheads="1"/>
          </p:cNvSpPr>
          <p:nvPr/>
        </p:nvSpPr>
        <p:spPr bwMode="auto">
          <a:xfrm>
            <a:off x="1201341" y="307658"/>
            <a:ext cx="5542360" cy="6203237"/>
          </a:xfrm>
          <a:prstGeom prst="rect">
            <a:avLst/>
          </a:prstGeom>
          <a:noFill/>
          <a:ln w="9525">
            <a:noFill/>
            <a:miter lim="800000"/>
            <a:headEnd/>
            <a:tailEnd/>
          </a:ln>
        </p:spPr>
        <p:txBody>
          <a:bodyPr wrap="square">
            <a:spAutoFit/>
          </a:bodyPr>
          <a:lstStyle/>
          <a:p>
            <a:pPr defTabSz="868680"/>
            <a:r>
              <a:rPr lang="en-US" sz="2090" dirty="0">
                <a:solidFill>
                  <a:prstClr val="black"/>
                </a:solidFill>
                <a:latin typeface="Times New Roman" pitchFamily="18" charset="0"/>
                <a:cs typeface="Times New Roman" pitchFamily="18" charset="0"/>
              </a:rPr>
              <a:t>class Artist </a:t>
            </a:r>
          </a:p>
          <a:p>
            <a:pPr defTabSz="868680"/>
            <a:r>
              <a:rPr lang="en-US" sz="2090" dirty="0">
                <a:solidFill>
                  <a:prstClr val="black"/>
                </a:solidFill>
                <a:latin typeface="Times New Roman" pitchFamily="18" charset="0"/>
                <a:cs typeface="Times New Roman" pitchFamily="18" charset="0"/>
              </a:rPr>
              <a:t>{</a:t>
            </a:r>
          </a:p>
          <a:p>
            <a:pPr defTabSz="868680"/>
            <a:r>
              <a:rPr lang="en-US" sz="2090" dirty="0">
                <a:solidFill>
                  <a:prstClr val="black"/>
                </a:solidFill>
                <a:latin typeface="Times New Roman" pitchFamily="18" charset="0"/>
                <a:cs typeface="Times New Roman" pitchFamily="18" charset="0"/>
              </a:rPr>
              <a:t>public static $</a:t>
            </a:r>
            <a:r>
              <a:rPr lang="en-US" sz="2090" dirty="0" err="1">
                <a:solidFill>
                  <a:prstClr val="black"/>
                </a:solidFill>
                <a:latin typeface="Times New Roman" pitchFamily="18" charset="0"/>
                <a:cs typeface="Times New Roman" pitchFamily="18" charset="0"/>
              </a:rPr>
              <a:t>artistCount</a:t>
            </a:r>
            <a:r>
              <a:rPr lang="en-US" sz="2090" dirty="0">
                <a:solidFill>
                  <a:prstClr val="black"/>
                </a:solidFill>
                <a:latin typeface="Times New Roman" pitchFamily="18" charset="0"/>
                <a:cs typeface="Times New Roman" pitchFamily="18" charset="0"/>
              </a:rPr>
              <a:t> = 0;</a:t>
            </a:r>
          </a:p>
          <a:p>
            <a:pPr defTabSz="868680"/>
            <a:r>
              <a:rPr lang="en-US" sz="2090" dirty="0">
                <a:solidFill>
                  <a:prstClr val="black"/>
                </a:solidFill>
                <a:latin typeface="Times New Roman" pitchFamily="18" charset="0"/>
                <a:cs typeface="Times New Roman" pitchFamily="18" charset="0"/>
              </a:rPr>
              <a:t>public $</a:t>
            </a:r>
            <a:r>
              <a:rPr lang="en-US" sz="2090" dirty="0" err="1">
                <a:solidFill>
                  <a:prstClr val="black"/>
                </a:solidFill>
                <a:latin typeface="Times New Roman" pitchFamily="18" charset="0"/>
                <a:cs typeface="Times New Roman" pitchFamily="18" charset="0"/>
              </a:rPr>
              <a:t>firstName</a:t>
            </a:r>
            <a:r>
              <a:rPr lang="en-US" sz="2090" dirty="0">
                <a:solidFill>
                  <a:prstClr val="black"/>
                </a:solidFill>
                <a:latin typeface="Times New Roman" pitchFamily="18" charset="0"/>
                <a:cs typeface="Times New Roman" pitchFamily="18" charset="0"/>
              </a:rPr>
              <a:t>;</a:t>
            </a:r>
          </a:p>
          <a:p>
            <a:pPr defTabSz="868680"/>
            <a:r>
              <a:rPr lang="en-US" sz="2090" dirty="0">
                <a:solidFill>
                  <a:prstClr val="black"/>
                </a:solidFill>
                <a:latin typeface="Times New Roman" pitchFamily="18" charset="0"/>
                <a:cs typeface="Times New Roman" pitchFamily="18" charset="0"/>
              </a:rPr>
              <a:t>public $</a:t>
            </a:r>
            <a:r>
              <a:rPr lang="en-US" sz="2090" dirty="0" err="1">
                <a:solidFill>
                  <a:prstClr val="black"/>
                </a:solidFill>
                <a:latin typeface="Times New Roman" pitchFamily="18" charset="0"/>
                <a:cs typeface="Times New Roman" pitchFamily="18" charset="0"/>
              </a:rPr>
              <a:t>lastName</a:t>
            </a:r>
            <a:r>
              <a:rPr lang="en-US" sz="2090" dirty="0">
                <a:solidFill>
                  <a:prstClr val="black"/>
                </a:solidFill>
                <a:latin typeface="Times New Roman" pitchFamily="18" charset="0"/>
                <a:cs typeface="Times New Roman" pitchFamily="18" charset="0"/>
              </a:rPr>
              <a:t>;</a:t>
            </a:r>
          </a:p>
          <a:p>
            <a:pPr defTabSz="868680"/>
            <a:r>
              <a:rPr lang="en-US" sz="2090" dirty="0">
                <a:solidFill>
                  <a:prstClr val="black"/>
                </a:solidFill>
                <a:latin typeface="Times New Roman" pitchFamily="18" charset="0"/>
                <a:cs typeface="Times New Roman" pitchFamily="18" charset="0"/>
              </a:rPr>
              <a:t>public $</a:t>
            </a:r>
            <a:r>
              <a:rPr lang="en-US" sz="2090" dirty="0" err="1">
                <a:solidFill>
                  <a:prstClr val="black"/>
                </a:solidFill>
                <a:latin typeface="Times New Roman" pitchFamily="18" charset="0"/>
                <a:cs typeface="Times New Roman" pitchFamily="18" charset="0"/>
              </a:rPr>
              <a:t>birthDate</a:t>
            </a:r>
            <a:r>
              <a:rPr lang="en-US" sz="2090" dirty="0">
                <a:solidFill>
                  <a:prstClr val="black"/>
                </a:solidFill>
                <a:latin typeface="Times New Roman" pitchFamily="18" charset="0"/>
                <a:cs typeface="Times New Roman" pitchFamily="18" charset="0"/>
              </a:rPr>
              <a:t>;</a:t>
            </a:r>
          </a:p>
          <a:p>
            <a:pPr defTabSz="868680"/>
            <a:r>
              <a:rPr lang="en-US" sz="2090" dirty="0">
                <a:solidFill>
                  <a:prstClr val="black"/>
                </a:solidFill>
                <a:latin typeface="Times New Roman" pitchFamily="18" charset="0"/>
                <a:cs typeface="Times New Roman" pitchFamily="18" charset="0"/>
              </a:rPr>
              <a:t>public $</a:t>
            </a:r>
            <a:r>
              <a:rPr lang="en-US" sz="2090" dirty="0" err="1">
                <a:solidFill>
                  <a:prstClr val="black"/>
                </a:solidFill>
                <a:latin typeface="Times New Roman" pitchFamily="18" charset="0"/>
                <a:cs typeface="Times New Roman" pitchFamily="18" charset="0"/>
              </a:rPr>
              <a:t>birthCity</a:t>
            </a:r>
            <a:r>
              <a:rPr lang="en-US" sz="2090" dirty="0">
                <a:solidFill>
                  <a:prstClr val="black"/>
                </a:solidFill>
                <a:latin typeface="Times New Roman" pitchFamily="18" charset="0"/>
                <a:cs typeface="Times New Roman" pitchFamily="18" charset="0"/>
              </a:rPr>
              <a:t>;</a:t>
            </a:r>
          </a:p>
          <a:p>
            <a:pPr defTabSz="868680"/>
            <a:r>
              <a:rPr lang="en-US" sz="2090" dirty="0">
                <a:solidFill>
                  <a:prstClr val="black"/>
                </a:solidFill>
                <a:latin typeface="Times New Roman" pitchFamily="18" charset="0"/>
                <a:cs typeface="Times New Roman" pitchFamily="18" charset="0"/>
              </a:rPr>
              <a:t>public $</a:t>
            </a:r>
            <a:r>
              <a:rPr lang="en-US" sz="2090" dirty="0" err="1">
                <a:solidFill>
                  <a:prstClr val="black"/>
                </a:solidFill>
                <a:latin typeface="Times New Roman" pitchFamily="18" charset="0"/>
                <a:cs typeface="Times New Roman" pitchFamily="18" charset="0"/>
              </a:rPr>
              <a:t>deathDate</a:t>
            </a:r>
            <a:r>
              <a:rPr lang="en-US" sz="2090" dirty="0">
                <a:solidFill>
                  <a:prstClr val="black"/>
                </a:solidFill>
                <a:latin typeface="Times New Roman" pitchFamily="18" charset="0"/>
                <a:cs typeface="Times New Roman" pitchFamily="18" charset="0"/>
              </a:rPr>
              <a:t>;</a:t>
            </a:r>
          </a:p>
          <a:p>
            <a:pPr defTabSz="868680"/>
            <a:r>
              <a:rPr lang="en-US" sz="2090" dirty="0">
                <a:solidFill>
                  <a:prstClr val="black"/>
                </a:solidFill>
                <a:latin typeface="Times New Roman" pitchFamily="18" charset="0"/>
                <a:cs typeface="Times New Roman" pitchFamily="18" charset="0"/>
              </a:rPr>
              <a:t>function __construct($</a:t>
            </a:r>
            <a:r>
              <a:rPr lang="en-US" sz="2090" dirty="0" err="1">
                <a:solidFill>
                  <a:prstClr val="black"/>
                </a:solidFill>
                <a:latin typeface="Times New Roman" pitchFamily="18" charset="0"/>
                <a:cs typeface="Times New Roman" pitchFamily="18" charset="0"/>
              </a:rPr>
              <a:t>firstName</a:t>
            </a:r>
            <a:r>
              <a:rPr lang="en-US" sz="2090" dirty="0">
                <a:solidFill>
                  <a:prstClr val="black"/>
                </a:solidFill>
                <a:latin typeface="Times New Roman" pitchFamily="18" charset="0"/>
                <a:cs typeface="Times New Roman" pitchFamily="18" charset="0"/>
              </a:rPr>
              <a:t>, $</a:t>
            </a:r>
            <a:r>
              <a:rPr lang="en-US" sz="2090" dirty="0" err="1">
                <a:solidFill>
                  <a:prstClr val="black"/>
                </a:solidFill>
                <a:latin typeface="Times New Roman" pitchFamily="18" charset="0"/>
                <a:cs typeface="Times New Roman" pitchFamily="18" charset="0"/>
              </a:rPr>
              <a:t>lastName</a:t>
            </a:r>
            <a:r>
              <a:rPr lang="en-US" sz="2090" dirty="0">
                <a:solidFill>
                  <a:prstClr val="black"/>
                </a:solidFill>
                <a:latin typeface="Times New Roman" pitchFamily="18" charset="0"/>
                <a:cs typeface="Times New Roman" pitchFamily="18" charset="0"/>
              </a:rPr>
              <a:t>, $city, $birth,</a:t>
            </a:r>
          </a:p>
          <a:p>
            <a:pPr defTabSz="868680"/>
            <a:r>
              <a:rPr lang="en-US" sz="2090" dirty="0">
                <a:solidFill>
                  <a:prstClr val="black"/>
                </a:solidFill>
                <a:latin typeface="Times New Roman" pitchFamily="18" charset="0"/>
                <a:cs typeface="Times New Roman" pitchFamily="18" charset="0"/>
              </a:rPr>
              <a:t>$death=null) {</a:t>
            </a:r>
          </a:p>
          <a:p>
            <a:pPr defTabSz="868680"/>
            <a:r>
              <a:rPr lang="en-US" sz="2090" dirty="0">
                <a:solidFill>
                  <a:prstClr val="black"/>
                </a:solidFill>
                <a:latin typeface="Times New Roman" pitchFamily="18" charset="0"/>
                <a:cs typeface="Times New Roman" pitchFamily="18" charset="0"/>
              </a:rPr>
              <a:t>$this-&gt;</a:t>
            </a:r>
            <a:r>
              <a:rPr lang="en-US" sz="2090" dirty="0" err="1">
                <a:solidFill>
                  <a:prstClr val="black"/>
                </a:solidFill>
                <a:latin typeface="Times New Roman" pitchFamily="18" charset="0"/>
                <a:cs typeface="Times New Roman" pitchFamily="18" charset="0"/>
              </a:rPr>
              <a:t>firstName</a:t>
            </a:r>
            <a:r>
              <a:rPr lang="en-US" sz="2090" dirty="0">
                <a:solidFill>
                  <a:prstClr val="black"/>
                </a:solidFill>
                <a:latin typeface="Times New Roman" pitchFamily="18" charset="0"/>
                <a:cs typeface="Times New Roman" pitchFamily="18" charset="0"/>
              </a:rPr>
              <a:t> = $</a:t>
            </a:r>
            <a:r>
              <a:rPr lang="en-US" sz="2090" dirty="0" err="1">
                <a:solidFill>
                  <a:prstClr val="black"/>
                </a:solidFill>
                <a:latin typeface="Times New Roman" pitchFamily="18" charset="0"/>
                <a:cs typeface="Times New Roman" pitchFamily="18" charset="0"/>
              </a:rPr>
              <a:t>firstName</a:t>
            </a:r>
            <a:r>
              <a:rPr lang="en-US" sz="2090" dirty="0">
                <a:solidFill>
                  <a:prstClr val="black"/>
                </a:solidFill>
                <a:latin typeface="Times New Roman" pitchFamily="18" charset="0"/>
                <a:cs typeface="Times New Roman" pitchFamily="18" charset="0"/>
              </a:rPr>
              <a:t>;</a:t>
            </a:r>
          </a:p>
          <a:p>
            <a:pPr defTabSz="868680"/>
            <a:r>
              <a:rPr lang="en-US" sz="2090" dirty="0">
                <a:solidFill>
                  <a:prstClr val="black"/>
                </a:solidFill>
                <a:latin typeface="Times New Roman" pitchFamily="18" charset="0"/>
                <a:cs typeface="Times New Roman" pitchFamily="18" charset="0"/>
              </a:rPr>
              <a:t>$this-&gt;</a:t>
            </a:r>
            <a:r>
              <a:rPr lang="en-US" sz="2090" dirty="0" err="1">
                <a:solidFill>
                  <a:prstClr val="black"/>
                </a:solidFill>
                <a:latin typeface="Times New Roman" pitchFamily="18" charset="0"/>
                <a:cs typeface="Times New Roman" pitchFamily="18" charset="0"/>
              </a:rPr>
              <a:t>lastName</a:t>
            </a:r>
            <a:r>
              <a:rPr lang="en-US" sz="2090" dirty="0">
                <a:solidFill>
                  <a:prstClr val="black"/>
                </a:solidFill>
                <a:latin typeface="Times New Roman" pitchFamily="18" charset="0"/>
                <a:cs typeface="Times New Roman" pitchFamily="18" charset="0"/>
              </a:rPr>
              <a:t> = $</a:t>
            </a:r>
            <a:r>
              <a:rPr lang="en-US" sz="2090" dirty="0" err="1">
                <a:solidFill>
                  <a:prstClr val="black"/>
                </a:solidFill>
                <a:latin typeface="Times New Roman" pitchFamily="18" charset="0"/>
                <a:cs typeface="Times New Roman" pitchFamily="18" charset="0"/>
              </a:rPr>
              <a:t>lastName</a:t>
            </a:r>
            <a:r>
              <a:rPr lang="en-US" sz="2090" dirty="0">
                <a:solidFill>
                  <a:prstClr val="black"/>
                </a:solidFill>
                <a:latin typeface="Times New Roman" pitchFamily="18" charset="0"/>
                <a:cs typeface="Times New Roman" pitchFamily="18" charset="0"/>
              </a:rPr>
              <a:t>;</a:t>
            </a:r>
          </a:p>
          <a:p>
            <a:pPr defTabSz="868680"/>
            <a:r>
              <a:rPr lang="en-US" sz="2090" dirty="0">
                <a:solidFill>
                  <a:prstClr val="black"/>
                </a:solidFill>
                <a:latin typeface="Times New Roman" pitchFamily="18" charset="0"/>
                <a:cs typeface="Times New Roman" pitchFamily="18" charset="0"/>
              </a:rPr>
              <a:t>$this-&gt;</a:t>
            </a:r>
            <a:r>
              <a:rPr lang="en-US" sz="2090" dirty="0" err="1">
                <a:solidFill>
                  <a:prstClr val="black"/>
                </a:solidFill>
                <a:latin typeface="Times New Roman" pitchFamily="18" charset="0"/>
                <a:cs typeface="Times New Roman" pitchFamily="18" charset="0"/>
              </a:rPr>
              <a:t>birthCity</a:t>
            </a:r>
            <a:r>
              <a:rPr lang="en-US" sz="2090" dirty="0">
                <a:solidFill>
                  <a:prstClr val="black"/>
                </a:solidFill>
                <a:latin typeface="Times New Roman" pitchFamily="18" charset="0"/>
                <a:cs typeface="Times New Roman" pitchFamily="18" charset="0"/>
              </a:rPr>
              <a:t> = $city;</a:t>
            </a:r>
          </a:p>
          <a:p>
            <a:pPr defTabSz="868680"/>
            <a:r>
              <a:rPr lang="en-US" sz="2090" dirty="0">
                <a:solidFill>
                  <a:prstClr val="black"/>
                </a:solidFill>
                <a:latin typeface="Times New Roman" pitchFamily="18" charset="0"/>
                <a:cs typeface="Times New Roman" pitchFamily="18" charset="0"/>
              </a:rPr>
              <a:t>$this-&gt;</a:t>
            </a:r>
            <a:r>
              <a:rPr lang="en-US" sz="2090" dirty="0" err="1">
                <a:solidFill>
                  <a:prstClr val="black"/>
                </a:solidFill>
                <a:latin typeface="Times New Roman" pitchFamily="18" charset="0"/>
                <a:cs typeface="Times New Roman" pitchFamily="18" charset="0"/>
              </a:rPr>
              <a:t>birthDate</a:t>
            </a:r>
            <a:r>
              <a:rPr lang="en-US" sz="2090" dirty="0">
                <a:solidFill>
                  <a:prstClr val="black"/>
                </a:solidFill>
                <a:latin typeface="Times New Roman" pitchFamily="18" charset="0"/>
                <a:cs typeface="Times New Roman" pitchFamily="18" charset="0"/>
              </a:rPr>
              <a:t> = $birth;</a:t>
            </a:r>
          </a:p>
          <a:p>
            <a:pPr defTabSz="868680"/>
            <a:r>
              <a:rPr lang="en-US" sz="2090" dirty="0">
                <a:solidFill>
                  <a:prstClr val="black"/>
                </a:solidFill>
                <a:latin typeface="Times New Roman" pitchFamily="18" charset="0"/>
                <a:cs typeface="Times New Roman" pitchFamily="18" charset="0"/>
              </a:rPr>
              <a:t>$this-&gt;</a:t>
            </a:r>
            <a:r>
              <a:rPr lang="en-US" sz="2090" dirty="0" err="1">
                <a:solidFill>
                  <a:prstClr val="black"/>
                </a:solidFill>
                <a:latin typeface="Times New Roman" pitchFamily="18" charset="0"/>
                <a:cs typeface="Times New Roman" pitchFamily="18" charset="0"/>
              </a:rPr>
              <a:t>deathDate</a:t>
            </a:r>
            <a:r>
              <a:rPr lang="en-US" sz="2090" dirty="0">
                <a:solidFill>
                  <a:prstClr val="black"/>
                </a:solidFill>
                <a:latin typeface="Times New Roman" pitchFamily="18" charset="0"/>
                <a:cs typeface="Times New Roman" pitchFamily="18" charset="0"/>
              </a:rPr>
              <a:t> = $death;</a:t>
            </a:r>
          </a:p>
          <a:p>
            <a:pPr defTabSz="868680"/>
            <a:r>
              <a:rPr lang="en-US" sz="2090" dirty="0">
                <a:solidFill>
                  <a:prstClr val="black"/>
                </a:solidFill>
                <a:latin typeface="Times New Roman" pitchFamily="18" charset="0"/>
                <a:cs typeface="Times New Roman" pitchFamily="18" charset="0"/>
              </a:rPr>
              <a:t>self::$</a:t>
            </a:r>
            <a:r>
              <a:rPr lang="en-US" sz="2090" dirty="0" err="1">
                <a:solidFill>
                  <a:prstClr val="black"/>
                </a:solidFill>
                <a:latin typeface="Times New Roman" pitchFamily="18" charset="0"/>
                <a:cs typeface="Times New Roman" pitchFamily="18" charset="0"/>
              </a:rPr>
              <a:t>artistCount</a:t>
            </a:r>
            <a:r>
              <a:rPr lang="en-US" sz="2090" dirty="0">
                <a:solidFill>
                  <a:prstClr val="black"/>
                </a:solidFill>
                <a:latin typeface="Times New Roman" pitchFamily="18" charset="0"/>
                <a:cs typeface="Times New Roman" pitchFamily="18" charset="0"/>
              </a:rPr>
              <a:t>++;</a:t>
            </a:r>
          </a:p>
          <a:p>
            <a:pPr defTabSz="868680"/>
            <a:r>
              <a:rPr lang="en-US" sz="2090" dirty="0">
                <a:solidFill>
                  <a:prstClr val="black"/>
                </a:solidFill>
                <a:latin typeface="Times New Roman" pitchFamily="18" charset="0"/>
                <a:cs typeface="Times New Roman" pitchFamily="18" charset="0"/>
              </a:rPr>
              <a:t>}</a:t>
            </a:r>
          </a:p>
          <a:p>
            <a:pPr defTabSz="868680"/>
            <a:r>
              <a:rPr lang="en-US" sz="2090" dirty="0">
                <a:solidFill>
                  <a:prstClr val="black"/>
                </a:solidFill>
                <a:latin typeface="Times New Roman" pitchFamily="18" charset="0"/>
                <a:cs typeface="Times New Roman" pitchFamily="18" charset="0"/>
              </a:rPr>
              <a:t>}</a:t>
            </a:r>
          </a:p>
        </p:txBody>
      </p:sp>
    </p:spTree>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18437"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18438" name="Rectangle 5"/>
          <p:cNvSpPr>
            <a:spLocks noChangeArrowheads="1"/>
          </p:cNvSpPr>
          <p:nvPr/>
        </p:nvSpPr>
        <p:spPr bwMode="auto">
          <a:xfrm>
            <a:off x="1020365" y="374016"/>
            <a:ext cx="7127023" cy="4244239"/>
          </a:xfrm>
          <a:prstGeom prst="rect">
            <a:avLst/>
          </a:prstGeom>
          <a:noFill/>
          <a:ln w="9525">
            <a:noFill/>
            <a:miter lim="800000"/>
            <a:headEnd/>
            <a:tailEnd/>
          </a:ln>
        </p:spPr>
        <p:txBody>
          <a:bodyPr>
            <a:spAutoFit/>
          </a:bodyPr>
          <a:lstStyle/>
          <a:p>
            <a:pPr defTabSz="868680">
              <a:buFont typeface="Arial" pitchFamily="34" charset="0"/>
              <a:buChar char="•"/>
            </a:pPr>
            <a:r>
              <a:rPr lang="en-US" sz="1710">
                <a:solidFill>
                  <a:prstClr val="black"/>
                </a:solidFill>
                <a:latin typeface="Calibri"/>
              </a:rPr>
              <a:t>	</a:t>
            </a:r>
            <a:r>
              <a:rPr lang="en-US" sz="2280">
                <a:solidFill>
                  <a:prstClr val="black"/>
                </a:solidFill>
                <a:latin typeface="Times New Roman" pitchFamily="18" charset="0"/>
                <a:cs typeface="Times New Roman" pitchFamily="18" charset="0"/>
              </a:rPr>
              <a:t>Static methods are similar to static properties in that they are globally accessible</a:t>
            </a:r>
          </a:p>
          <a:p>
            <a:pPr defTabSz="868680"/>
            <a:r>
              <a:rPr lang="en-US" sz="2280">
                <a:solidFill>
                  <a:prstClr val="black"/>
                </a:solidFill>
                <a:latin typeface="Times New Roman" pitchFamily="18" charset="0"/>
                <a:cs typeface="Times New Roman" pitchFamily="18" charset="0"/>
              </a:rPr>
              <a:t>(if public) and are not associated with particular objects. </a:t>
            </a:r>
          </a:p>
          <a:p>
            <a:pPr defTabSz="868680"/>
            <a:endParaRPr lang="en-US" sz="2280">
              <a:solidFill>
                <a:prstClr val="black"/>
              </a:solidFill>
              <a:latin typeface="Times New Roman" pitchFamily="18" charset="0"/>
              <a:cs typeface="Times New Roman" pitchFamily="18" charset="0"/>
            </a:endParaRPr>
          </a:p>
          <a:p>
            <a:pPr defTabSz="868680">
              <a:buFont typeface="Arial" pitchFamily="34" charset="0"/>
              <a:buChar char="•"/>
            </a:pPr>
            <a:r>
              <a:rPr lang="en-US" sz="2280">
                <a:solidFill>
                  <a:prstClr val="black"/>
                </a:solidFill>
                <a:latin typeface="Times New Roman" pitchFamily="18" charset="0"/>
                <a:cs typeface="Times New Roman" pitchFamily="18" charset="0"/>
              </a:rPr>
              <a:t>	It should be noted that static methods cannot access instance members. Static methods are called using the same double colon syntax as static properties.</a:t>
            </a:r>
          </a:p>
          <a:p>
            <a:pPr defTabSz="868680"/>
            <a:r>
              <a:rPr lang="en-US" sz="2280" b="1">
                <a:solidFill>
                  <a:prstClr val="black"/>
                </a:solidFill>
                <a:latin typeface="Times New Roman" pitchFamily="18" charset="0"/>
                <a:cs typeface="Times New Roman" pitchFamily="18" charset="0"/>
              </a:rPr>
              <a:t>CLASS CONSTANTS</a:t>
            </a:r>
          </a:p>
          <a:p>
            <a:pPr defTabSz="868680"/>
            <a:r>
              <a:rPr lang="en-US" sz="2280" b="1">
                <a:solidFill>
                  <a:prstClr val="black"/>
                </a:solidFill>
                <a:latin typeface="Times New Roman" pitchFamily="18" charset="0"/>
                <a:cs typeface="Times New Roman" pitchFamily="18" charset="0"/>
              </a:rPr>
              <a:t> 	</a:t>
            </a:r>
            <a:r>
              <a:rPr lang="en-US" sz="2280">
                <a:solidFill>
                  <a:prstClr val="black"/>
                </a:solidFill>
                <a:latin typeface="Times New Roman" pitchFamily="18" charset="0"/>
                <a:cs typeface="Times New Roman" pitchFamily="18" charset="0"/>
              </a:rPr>
              <a:t>const EARLIEST_DATE = 'January 1, 1200';</a:t>
            </a:r>
          </a:p>
          <a:p>
            <a:pPr defTabSz="868680"/>
            <a:endParaRPr lang="en-US" sz="2280" b="1">
              <a:solidFill>
                <a:prstClr val="black"/>
              </a:solidFill>
              <a:latin typeface="Times New Roman" pitchFamily="18" charset="0"/>
              <a:cs typeface="Times New Roman" pitchFamily="18" charset="0"/>
            </a:endParaRPr>
          </a:p>
          <a:p>
            <a:pPr defTabSz="868680"/>
            <a:endParaRPr lang="en-US" sz="2090" b="1">
              <a:solidFill>
                <a:prstClr val="black"/>
              </a:solidFill>
              <a:latin typeface="Times New Roman" pitchFamily="18" charset="0"/>
              <a:cs typeface="Times New Roman" pitchFamily="18" charset="0"/>
            </a:endParaRPr>
          </a:p>
          <a:p>
            <a:pPr defTabSz="868680"/>
            <a:endParaRPr lang="en-US" sz="2090" b="1">
              <a:solidFill>
                <a:prstClr val="black"/>
              </a:solidFill>
              <a:latin typeface="Times New Roman" pitchFamily="18" charset="0"/>
              <a:cs typeface="Times New Roman" pitchFamily="18" charset="0"/>
            </a:endParaRPr>
          </a:p>
        </p:txBody>
      </p:sp>
    </p:spTree>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19461"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19462" name="Rectangle 5"/>
          <p:cNvSpPr>
            <a:spLocks noChangeArrowheads="1"/>
          </p:cNvSpPr>
          <p:nvPr/>
        </p:nvSpPr>
        <p:spPr bwMode="auto">
          <a:xfrm>
            <a:off x="1090494" y="561023"/>
            <a:ext cx="7638276" cy="5706177"/>
          </a:xfrm>
          <a:prstGeom prst="rect">
            <a:avLst/>
          </a:prstGeom>
          <a:noFill/>
          <a:ln w="9525">
            <a:noFill/>
            <a:miter lim="800000"/>
            <a:headEnd/>
            <a:tailEnd/>
          </a:ln>
        </p:spPr>
        <p:txBody>
          <a:bodyPr>
            <a:spAutoFit/>
          </a:bodyPr>
          <a:lstStyle/>
          <a:p>
            <a:pPr defTabSz="868680"/>
            <a:r>
              <a:rPr lang="en-US" sz="2280" b="1" dirty="0">
                <a:solidFill>
                  <a:prstClr val="black"/>
                </a:solidFill>
                <a:latin typeface="Times New Roman" pitchFamily="18" charset="0"/>
                <a:cs typeface="Times New Roman" pitchFamily="18" charset="0"/>
              </a:rPr>
              <a:t>OBJECT ORIENTED DESIGN</a:t>
            </a:r>
          </a:p>
          <a:p>
            <a:pPr defTabSz="868680"/>
            <a:r>
              <a:rPr lang="en-US" sz="2280" b="1" dirty="0">
                <a:solidFill>
                  <a:prstClr val="black"/>
                </a:solidFill>
                <a:latin typeface="Times New Roman" pitchFamily="18" charset="0"/>
                <a:cs typeface="Times New Roman" pitchFamily="18" charset="0"/>
              </a:rPr>
              <a:t>Data Encapsulation</a:t>
            </a:r>
          </a:p>
          <a:p>
            <a:pPr defTabSz="868680"/>
            <a:r>
              <a:rPr lang="en-US" sz="2280" b="1" dirty="0">
                <a:solidFill>
                  <a:prstClr val="black"/>
                </a:solidFill>
                <a:latin typeface="Times New Roman" pitchFamily="18" charset="0"/>
                <a:cs typeface="Times New Roman" pitchFamily="18" charset="0"/>
              </a:rPr>
              <a:t>	</a:t>
            </a:r>
            <a:r>
              <a:rPr lang="en-US" sz="2280" dirty="0">
                <a:solidFill>
                  <a:prstClr val="black"/>
                </a:solidFill>
                <a:latin typeface="Times New Roman" pitchFamily="18" charset="0"/>
                <a:cs typeface="Times New Roman" pitchFamily="18" charset="0"/>
              </a:rPr>
              <a:t>encapsulation, which generally refers to restricting access to an object’s internal components.</a:t>
            </a:r>
          </a:p>
          <a:p>
            <a:pPr defTabSz="868680"/>
            <a:r>
              <a:rPr lang="en-US" sz="2280" dirty="0">
                <a:solidFill>
                  <a:prstClr val="black"/>
                </a:solidFill>
                <a:latin typeface="Times New Roman" pitchFamily="18" charset="0"/>
                <a:cs typeface="Times New Roman" pitchFamily="18" charset="0"/>
              </a:rPr>
              <a:t>	encapsulation is  it is the hiding of an object’s implementation detail.</a:t>
            </a:r>
          </a:p>
          <a:p>
            <a:pPr defTabSz="868680"/>
            <a:r>
              <a:rPr lang="en-US" sz="2280" dirty="0">
                <a:solidFill>
                  <a:prstClr val="black"/>
                </a:solidFill>
                <a:latin typeface="Times New Roman" pitchFamily="18" charset="0"/>
                <a:cs typeface="Times New Roman" pitchFamily="18" charset="0"/>
              </a:rPr>
              <a:t>A properly encapsulated class will define an interface to the world in the form of its public methods, and leave its data, that is, its properties, hidden.</a:t>
            </a:r>
          </a:p>
          <a:p>
            <a:pPr defTabSz="868680"/>
            <a:r>
              <a:rPr lang="en-US" sz="2280" dirty="0">
                <a:solidFill>
                  <a:prstClr val="black"/>
                </a:solidFill>
                <a:latin typeface="Calibri"/>
              </a:rPr>
              <a:t>	</a:t>
            </a:r>
            <a:r>
              <a:rPr lang="en-US" sz="2280" dirty="0">
                <a:solidFill>
                  <a:prstClr val="black"/>
                </a:solidFill>
                <a:latin typeface="Times New Roman" pitchFamily="18" charset="0"/>
                <a:cs typeface="Times New Roman" pitchFamily="18" charset="0"/>
              </a:rPr>
              <a:t>The typical approach is to write methods for accessing and modifying</a:t>
            </a:r>
          </a:p>
          <a:p>
            <a:pPr defTabSz="868680"/>
            <a:r>
              <a:rPr lang="en-US" sz="2280" dirty="0">
                <a:solidFill>
                  <a:prstClr val="black"/>
                </a:solidFill>
                <a:latin typeface="Times New Roman" pitchFamily="18" charset="0"/>
                <a:cs typeface="Times New Roman" pitchFamily="18" charset="0"/>
              </a:rPr>
              <a:t>properties rather than allowing them to be accessed directly. These methods are commonly called </a:t>
            </a:r>
            <a:r>
              <a:rPr lang="en-US" sz="2280" b="1" dirty="0">
                <a:solidFill>
                  <a:prstClr val="black"/>
                </a:solidFill>
                <a:latin typeface="Times New Roman" pitchFamily="18" charset="0"/>
                <a:cs typeface="Times New Roman" pitchFamily="18" charset="0"/>
              </a:rPr>
              <a:t>getters and setters (or </a:t>
            </a:r>
            <a:r>
              <a:rPr lang="en-US" sz="2280" b="1" dirty="0" err="1">
                <a:solidFill>
                  <a:prstClr val="black"/>
                </a:solidFill>
                <a:latin typeface="Times New Roman" pitchFamily="18" charset="0"/>
                <a:cs typeface="Times New Roman" pitchFamily="18" charset="0"/>
              </a:rPr>
              <a:t>accessors</a:t>
            </a:r>
            <a:r>
              <a:rPr lang="en-US" sz="2280" b="1" dirty="0">
                <a:solidFill>
                  <a:prstClr val="black"/>
                </a:solidFill>
                <a:latin typeface="Times New Roman" pitchFamily="18" charset="0"/>
                <a:cs typeface="Times New Roman" pitchFamily="18" charset="0"/>
              </a:rPr>
              <a:t> and </a:t>
            </a:r>
            <a:r>
              <a:rPr lang="en-US" sz="2280" b="1" dirty="0" err="1">
                <a:solidFill>
                  <a:prstClr val="black"/>
                </a:solidFill>
                <a:latin typeface="Times New Roman" pitchFamily="18" charset="0"/>
                <a:cs typeface="Times New Roman" pitchFamily="18" charset="0"/>
              </a:rPr>
              <a:t>mutators</a:t>
            </a:r>
            <a:r>
              <a:rPr lang="en-US" sz="2280" b="1" dirty="0">
                <a:solidFill>
                  <a:prstClr val="black"/>
                </a:solidFill>
                <a:latin typeface="Times New Roman" pitchFamily="18" charset="0"/>
                <a:cs typeface="Times New Roman" pitchFamily="18" charset="0"/>
              </a:rPr>
              <a:t>).</a:t>
            </a:r>
          </a:p>
          <a:p>
            <a:pPr defTabSz="868680"/>
            <a:r>
              <a:rPr lang="en-US" sz="2280" dirty="0">
                <a:solidFill>
                  <a:prstClr val="black"/>
                </a:solidFill>
                <a:latin typeface="Calibri"/>
              </a:rPr>
              <a:t> 	</a:t>
            </a:r>
            <a:endParaRPr lang="en-US" sz="2280" dirty="0">
              <a:solidFill>
                <a:prstClr val="black"/>
              </a:solidFill>
              <a:latin typeface="Times New Roman" pitchFamily="18" charset="0"/>
              <a:cs typeface="Times New Roman" pitchFamily="18" charset="0"/>
            </a:endParaRPr>
          </a:p>
          <a:p>
            <a:pPr defTabSz="868680"/>
            <a:endParaRPr lang="en-US" sz="2280" dirty="0">
              <a:solidFill>
                <a:prstClr val="black"/>
              </a:solidFill>
              <a:latin typeface="Times New Roman" pitchFamily="18" charset="0"/>
              <a:cs typeface="Times New Roman" pitchFamily="18" charset="0"/>
            </a:endParaRPr>
          </a:p>
        </p:txBody>
      </p:sp>
    </p:spTree>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19461"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19462" name="Rectangle 5"/>
          <p:cNvSpPr>
            <a:spLocks noChangeArrowheads="1"/>
          </p:cNvSpPr>
          <p:nvPr/>
        </p:nvSpPr>
        <p:spPr bwMode="auto">
          <a:xfrm>
            <a:off x="1090494" y="561022"/>
            <a:ext cx="7638276" cy="4653582"/>
          </a:xfrm>
          <a:prstGeom prst="rect">
            <a:avLst/>
          </a:prstGeom>
          <a:noFill/>
          <a:ln w="9525">
            <a:noFill/>
            <a:miter lim="800000"/>
            <a:headEnd/>
            <a:tailEnd/>
          </a:ln>
        </p:spPr>
        <p:txBody>
          <a:bodyPr>
            <a:spAutoFit/>
          </a:bodyPr>
          <a:lstStyle/>
          <a:p>
            <a:pPr defTabSz="868680"/>
            <a:r>
              <a:rPr lang="en-US" sz="2280" b="1" dirty="0">
                <a:solidFill>
                  <a:prstClr val="black"/>
                </a:solidFill>
                <a:latin typeface="Times New Roman" pitchFamily="18" charset="0"/>
                <a:cs typeface="Times New Roman" pitchFamily="18" charset="0"/>
              </a:rPr>
              <a:t>OBJECT ORIENTED DESIGN</a:t>
            </a:r>
          </a:p>
          <a:p>
            <a:pPr defTabSz="868680"/>
            <a:r>
              <a:rPr lang="en-US" sz="2280" b="1" dirty="0">
                <a:solidFill>
                  <a:prstClr val="black"/>
                </a:solidFill>
                <a:latin typeface="Times New Roman" pitchFamily="18" charset="0"/>
                <a:cs typeface="Times New Roman" pitchFamily="18" charset="0"/>
              </a:rPr>
              <a:t>Data Encapsulation</a:t>
            </a:r>
          </a:p>
          <a:p>
            <a:pPr defTabSz="868680"/>
            <a:r>
              <a:rPr lang="en-US" sz="2280" b="1" dirty="0">
                <a:solidFill>
                  <a:prstClr val="black"/>
                </a:solidFill>
                <a:latin typeface="Times New Roman" pitchFamily="18" charset="0"/>
                <a:cs typeface="Times New Roman" pitchFamily="18" charset="0"/>
              </a:rPr>
              <a:t>	</a:t>
            </a:r>
            <a:r>
              <a:rPr lang="en-US" sz="2280" dirty="0">
                <a:solidFill>
                  <a:prstClr val="black"/>
                </a:solidFill>
                <a:latin typeface="Calibri"/>
              </a:rPr>
              <a:t> 	</a:t>
            </a:r>
            <a:r>
              <a:rPr lang="en-US" sz="2280" dirty="0">
                <a:solidFill>
                  <a:prstClr val="black"/>
                </a:solidFill>
                <a:latin typeface="Times New Roman" pitchFamily="18" charset="0"/>
                <a:cs typeface="Times New Roman" pitchFamily="18" charset="0"/>
              </a:rPr>
              <a:t>A getter to return a variable’s value is often very straightforward and should not modify the property. It is normally called without parameters, and returns the property from within the class. For instance:</a:t>
            </a:r>
          </a:p>
          <a:p>
            <a:pPr algn="ctr" defTabSz="868680"/>
            <a:r>
              <a:rPr lang="en-US" sz="2280" dirty="0">
                <a:solidFill>
                  <a:prstClr val="black"/>
                </a:solidFill>
                <a:latin typeface="Times New Roman" pitchFamily="18" charset="0"/>
                <a:cs typeface="Times New Roman" pitchFamily="18" charset="0"/>
              </a:rPr>
              <a:t>public function </a:t>
            </a:r>
            <a:r>
              <a:rPr lang="en-US" sz="2280" dirty="0" err="1">
                <a:solidFill>
                  <a:prstClr val="black"/>
                </a:solidFill>
                <a:latin typeface="Times New Roman" pitchFamily="18" charset="0"/>
                <a:cs typeface="Times New Roman" pitchFamily="18" charset="0"/>
              </a:rPr>
              <a:t>getFirstName</a:t>
            </a:r>
            <a:r>
              <a:rPr lang="en-US" sz="2280" dirty="0">
                <a:solidFill>
                  <a:prstClr val="black"/>
                </a:solidFill>
                <a:latin typeface="Times New Roman" pitchFamily="18" charset="0"/>
                <a:cs typeface="Times New Roman" pitchFamily="18" charset="0"/>
              </a:rPr>
              <a:t>() </a:t>
            </a:r>
          </a:p>
          <a:p>
            <a:pPr algn="ctr" defTabSz="868680"/>
            <a:r>
              <a:rPr lang="en-US" sz="2280" dirty="0">
                <a:solidFill>
                  <a:prstClr val="black"/>
                </a:solidFill>
                <a:latin typeface="Times New Roman" pitchFamily="18" charset="0"/>
                <a:cs typeface="Times New Roman" pitchFamily="18" charset="0"/>
              </a:rPr>
              <a:t>{</a:t>
            </a:r>
          </a:p>
          <a:p>
            <a:pPr defTabSz="868680"/>
            <a:r>
              <a:rPr lang="en-US" sz="2280" dirty="0">
                <a:solidFill>
                  <a:prstClr val="black"/>
                </a:solidFill>
                <a:latin typeface="Times New Roman" pitchFamily="18" charset="0"/>
                <a:cs typeface="Times New Roman" pitchFamily="18" charset="0"/>
              </a:rPr>
              <a:t>					return $this-&gt;</a:t>
            </a:r>
            <a:r>
              <a:rPr lang="en-US" sz="2280" dirty="0" err="1">
                <a:solidFill>
                  <a:prstClr val="black"/>
                </a:solidFill>
                <a:latin typeface="Times New Roman" pitchFamily="18" charset="0"/>
                <a:cs typeface="Times New Roman" pitchFamily="18" charset="0"/>
              </a:rPr>
              <a:t>firstName</a:t>
            </a:r>
            <a:r>
              <a:rPr lang="en-US" sz="2280" dirty="0">
                <a:solidFill>
                  <a:prstClr val="black"/>
                </a:solidFill>
                <a:latin typeface="Times New Roman" pitchFamily="18" charset="0"/>
                <a:cs typeface="Times New Roman" pitchFamily="18" charset="0"/>
              </a:rPr>
              <a:t>;</a:t>
            </a:r>
          </a:p>
          <a:p>
            <a:pPr algn="ctr" defTabSz="868680"/>
            <a:r>
              <a:rPr lang="en-US" sz="2280" dirty="0">
                <a:solidFill>
                  <a:prstClr val="black"/>
                </a:solidFill>
                <a:latin typeface="Times New Roman" pitchFamily="18" charset="0"/>
                <a:cs typeface="Times New Roman" pitchFamily="18" charset="0"/>
              </a:rPr>
              <a:t>}</a:t>
            </a:r>
          </a:p>
          <a:p>
            <a:pPr defTabSz="868680"/>
            <a:r>
              <a:rPr lang="en-US" sz="2280" dirty="0">
                <a:solidFill>
                  <a:prstClr val="black"/>
                </a:solidFill>
                <a:latin typeface="Times New Roman" pitchFamily="18" charset="0"/>
                <a:cs typeface="Times New Roman" pitchFamily="18" charset="0"/>
              </a:rPr>
              <a:t>Setter methods modify properties, and allow extra logic to be added to prevent properties from being set to strange values</a:t>
            </a:r>
          </a:p>
          <a:p>
            <a:pPr defTabSz="868680"/>
            <a:endParaRPr lang="en-US" sz="2280" dirty="0">
              <a:solidFill>
                <a:prstClr val="black"/>
              </a:solidFill>
              <a:latin typeface="Times New Roman" pitchFamily="18" charset="0"/>
              <a:cs typeface="Times New Roman" pitchFamily="18" charset="0"/>
            </a:endParaRPr>
          </a:p>
        </p:txBody>
      </p:sp>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20485"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20486" name="Rectangle 5"/>
          <p:cNvSpPr>
            <a:spLocks noChangeArrowheads="1"/>
          </p:cNvSpPr>
          <p:nvPr/>
        </p:nvSpPr>
        <p:spPr bwMode="auto">
          <a:xfrm>
            <a:off x="1080314" y="428307"/>
            <a:ext cx="6575048" cy="5881610"/>
          </a:xfrm>
          <a:prstGeom prst="rect">
            <a:avLst/>
          </a:prstGeom>
          <a:noFill/>
          <a:ln w="9525">
            <a:noFill/>
            <a:miter lim="800000"/>
            <a:headEnd/>
            <a:tailEnd/>
          </a:ln>
        </p:spPr>
        <p:txBody>
          <a:bodyPr>
            <a:spAutoFit/>
          </a:bodyPr>
          <a:lstStyle/>
          <a:p>
            <a:pPr defTabSz="868680"/>
            <a:r>
              <a:rPr lang="en-US" sz="2090" dirty="0">
                <a:solidFill>
                  <a:prstClr val="black"/>
                </a:solidFill>
                <a:latin typeface="Times New Roman" pitchFamily="18" charset="0"/>
                <a:cs typeface="Times New Roman" pitchFamily="18" charset="0"/>
              </a:rPr>
              <a:t> For example, we might only set a date property if the setter was passed an acceptable date:</a:t>
            </a:r>
          </a:p>
          <a:p>
            <a:pPr marL="1303020" lvl="3" defTabSz="868680"/>
            <a:r>
              <a:rPr lang="en-US" sz="2090" dirty="0">
                <a:solidFill>
                  <a:prstClr val="black"/>
                </a:solidFill>
                <a:latin typeface="Times New Roman" pitchFamily="18" charset="0"/>
                <a:cs typeface="Times New Roman" pitchFamily="18" charset="0"/>
              </a:rPr>
              <a:t>public function </a:t>
            </a:r>
            <a:r>
              <a:rPr lang="en-US" sz="2090" dirty="0" err="1">
                <a:solidFill>
                  <a:prstClr val="black"/>
                </a:solidFill>
                <a:latin typeface="Times New Roman" pitchFamily="18" charset="0"/>
                <a:cs typeface="Times New Roman" pitchFamily="18" charset="0"/>
              </a:rPr>
              <a:t>setBirthDate</a:t>
            </a:r>
            <a:r>
              <a:rPr lang="en-US" sz="2090" dirty="0">
                <a:solidFill>
                  <a:prstClr val="black"/>
                </a:solidFill>
                <a:latin typeface="Times New Roman" pitchFamily="18" charset="0"/>
                <a:cs typeface="Times New Roman" pitchFamily="18" charset="0"/>
              </a:rPr>
              <a:t>($</a:t>
            </a:r>
            <a:r>
              <a:rPr lang="en-US" sz="2090" dirty="0" err="1">
                <a:solidFill>
                  <a:prstClr val="black"/>
                </a:solidFill>
                <a:latin typeface="Times New Roman" pitchFamily="18" charset="0"/>
                <a:cs typeface="Times New Roman" pitchFamily="18" charset="0"/>
              </a:rPr>
              <a:t>birthdate</a:t>
            </a:r>
            <a:r>
              <a:rPr lang="en-US" sz="2090" dirty="0">
                <a:solidFill>
                  <a:prstClr val="black"/>
                </a:solidFill>
                <a:latin typeface="Times New Roman" pitchFamily="18" charset="0"/>
                <a:cs typeface="Times New Roman" pitchFamily="18" charset="0"/>
              </a:rPr>
              <a:t>){</a:t>
            </a:r>
          </a:p>
          <a:p>
            <a:pPr marL="1303020" lvl="3" defTabSz="868680"/>
            <a:r>
              <a:rPr lang="en-US" sz="2090" i="1" dirty="0">
                <a:solidFill>
                  <a:prstClr val="black"/>
                </a:solidFill>
                <a:latin typeface="Times New Roman" pitchFamily="18" charset="0"/>
                <a:cs typeface="Times New Roman" pitchFamily="18" charset="0"/>
              </a:rPr>
              <a:t>// set variable only if passed a valid date string</a:t>
            </a:r>
          </a:p>
          <a:p>
            <a:pPr marL="1303020" lvl="3" defTabSz="868680"/>
            <a:r>
              <a:rPr lang="en-US" sz="2090" dirty="0">
                <a:solidFill>
                  <a:prstClr val="black"/>
                </a:solidFill>
                <a:latin typeface="Times New Roman" pitchFamily="18" charset="0"/>
                <a:cs typeface="Times New Roman" pitchFamily="18" charset="0"/>
              </a:rPr>
              <a:t>$date = </a:t>
            </a:r>
            <a:r>
              <a:rPr lang="en-US" sz="2090" dirty="0" err="1">
                <a:solidFill>
                  <a:prstClr val="black"/>
                </a:solidFill>
                <a:latin typeface="Times New Roman" pitchFamily="18" charset="0"/>
                <a:cs typeface="Times New Roman" pitchFamily="18" charset="0"/>
              </a:rPr>
              <a:t>date_create</a:t>
            </a:r>
            <a:r>
              <a:rPr lang="en-US" sz="2090" dirty="0">
                <a:solidFill>
                  <a:prstClr val="black"/>
                </a:solidFill>
                <a:latin typeface="Times New Roman" pitchFamily="18" charset="0"/>
                <a:cs typeface="Times New Roman" pitchFamily="18" charset="0"/>
              </a:rPr>
              <a:t>($</a:t>
            </a:r>
            <a:r>
              <a:rPr lang="en-US" sz="2090" dirty="0" err="1">
                <a:solidFill>
                  <a:prstClr val="black"/>
                </a:solidFill>
                <a:latin typeface="Times New Roman" pitchFamily="18" charset="0"/>
                <a:cs typeface="Times New Roman" pitchFamily="18" charset="0"/>
              </a:rPr>
              <a:t>birthdate</a:t>
            </a:r>
            <a:r>
              <a:rPr lang="en-US" sz="2090" dirty="0">
                <a:solidFill>
                  <a:prstClr val="black"/>
                </a:solidFill>
                <a:latin typeface="Times New Roman" pitchFamily="18" charset="0"/>
                <a:cs typeface="Times New Roman" pitchFamily="18" charset="0"/>
              </a:rPr>
              <a:t>);</a:t>
            </a:r>
          </a:p>
          <a:p>
            <a:pPr marL="1303020" lvl="3" defTabSz="868680"/>
            <a:r>
              <a:rPr lang="en-US" sz="2090" dirty="0">
                <a:solidFill>
                  <a:prstClr val="black"/>
                </a:solidFill>
                <a:latin typeface="Times New Roman" pitchFamily="18" charset="0"/>
                <a:cs typeface="Times New Roman" pitchFamily="18" charset="0"/>
              </a:rPr>
              <a:t>if ( ! $date ) {</a:t>
            </a:r>
          </a:p>
          <a:p>
            <a:pPr marL="1303020" lvl="3" defTabSz="868680"/>
            <a:r>
              <a:rPr lang="en-US" sz="2090" dirty="0">
                <a:solidFill>
                  <a:prstClr val="black"/>
                </a:solidFill>
                <a:latin typeface="Times New Roman" pitchFamily="18" charset="0"/>
                <a:cs typeface="Times New Roman" pitchFamily="18" charset="0"/>
              </a:rPr>
              <a:t>$this-&gt;</a:t>
            </a:r>
            <a:r>
              <a:rPr lang="en-US" sz="2090" dirty="0" err="1">
                <a:solidFill>
                  <a:prstClr val="black"/>
                </a:solidFill>
                <a:latin typeface="Times New Roman" pitchFamily="18" charset="0"/>
                <a:cs typeface="Times New Roman" pitchFamily="18" charset="0"/>
              </a:rPr>
              <a:t>birthDate</a:t>
            </a:r>
            <a:r>
              <a:rPr lang="en-US" sz="2090" dirty="0">
                <a:solidFill>
                  <a:prstClr val="black"/>
                </a:solidFill>
                <a:latin typeface="Times New Roman" pitchFamily="18" charset="0"/>
                <a:cs typeface="Times New Roman" pitchFamily="18" charset="0"/>
              </a:rPr>
              <a:t> = $this-&gt;</a:t>
            </a:r>
            <a:r>
              <a:rPr lang="en-US" sz="2090" dirty="0" err="1">
                <a:solidFill>
                  <a:prstClr val="black"/>
                </a:solidFill>
                <a:latin typeface="Times New Roman" pitchFamily="18" charset="0"/>
                <a:cs typeface="Times New Roman" pitchFamily="18" charset="0"/>
              </a:rPr>
              <a:t>getEarliestAllowedDate</a:t>
            </a:r>
            <a:r>
              <a:rPr lang="en-US" sz="2090" dirty="0">
                <a:solidFill>
                  <a:prstClr val="black"/>
                </a:solidFill>
                <a:latin typeface="Times New Roman" pitchFamily="18" charset="0"/>
                <a:cs typeface="Times New Roman" pitchFamily="18" charset="0"/>
              </a:rPr>
              <a:t>();</a:t>
            </a:r>
          </a:p>
          <a:p>
            <a:pPr marL="1303020" lvl="3" defTabSz="868680"/>
            <a:r>
              <a:rPr lang="en-US" sz="2090" dirty="0">
                <a:solidFill>
                  <a:prstClr val="black"/>
                </a:solidFill>
                <a:latin typeface="Times New Roman" pitchFamily="18" charset="0"/>
                <a:cs typeface="Times New Roman" pitchFamily="18" charset="0"/>
              </a:rPr>
              <a:t>}</a:t>
            </a:r>
          </a:p>
          <a:p>
            <a:pPr marL="1303020" lvl="3" defTabSz="868680"/>
            <a:r>
              <a:rPr lang="en-US" sz="2090" dirty="0">
                <a:solidFill>
                  <a:prstClr val="black"/>
                </a:solidFill>
                <a:latin typeface="Times New Roman" pitchFamily="18" charset="0"/>
                <a:cs typeface="Times New Roman" pitchFamily="18" charset="0"/>
              </a:rPr>
              <a:t>else {</a:t>
            </a:r>
          </a:p>
          <a:p>
            <a:pPr marL="1303020" lvl="3" defTabSz="868680"/>
            <a:r>
              <a:rPr lang="en-US" sz="2090" i="1" dirty="0">
                <a:solidFill>
                  <a:prstClr val="black"/>
                </a:solidFill>
                <a:latin typeface="Times New Roman" pitchFamily="18" charset="0"/>
                <a:cs typeface="Times New Roman" pitchFamily="18" charset="0"/>
              </a:rPr>
              <a:t>// if very early date then change it to</a:t>
            </a:r>
          </a:p>
          <a:p>
            <a:pPr marL="1303020" lvl="3" defTabSz="868680"/>
            <a:r>
              <a:rPr lang="en-US" sz="2090" i="1" dirty="0">
                <a:solidFill>
                  <a:prstClr val="black"/>
                </a:solidFill>
                <a:latin typeface="Times New Roman" pitchFamily="18" charset="0"/>
                <a:cs typeface="Times New Roman" pitchFamily="18" charset="0"/>
              </a:rPr>
              <a:t>// the earliest allowed date</a:t>
            </a:r>
          </a:p>
          <a:p>
            <a:pPr marL="1303020" lvl="3" defTabSz="868680"/>
            <a:r>
              <a:rPr lang="en-US" sz="2090" dirty="0">
                <a:solidFill>
                  <a:prstClr val="black"/>
                </a:solidFill>
                <a:latin typeface="Times New Roman" pitchFamily="18" charset="0"/>
                <a:cs typeface="Times New Roman" pitchFamily="18" charset="0"/>
              </a:rPr>
              <a:t>if ( $date &lt; $this-&gt;</a:t>
            </a:r>
            <a:r>
              <a:rPr lang="en-US" sz="2090" dirty="0" err="1">
                <a:solidFill>
                  <a:prstClr val="black"/>
                </a:solidFill>
                <a:latin typeface="Times New Roman" pitchFamily="18" charset="0"/>
                <a:cs typeface="Times New Roman" pitchFamily="18" charset="0"/>
              </a:rPr>
              <a:t>getEarliestAllowedDate</a:t>
            </a:r>
            <a:r>
              <a:rPr lang="en-US" sz="2090" dirty="0">
                <a:solidFill>
                  <a:prstClr val="black"/>
                </a:solidFill>
                <a:latin typeface="Times New Roman" pitchFamily="18" charset="0"/>
                <a:cs typeface="Times New Roman" pitchFamily="18" charset="0"/>
              </a:rPr>
              <a:t>() ) {</a:t>
            </a:r>
          </a:p>
          <a:p>
            <a:pPr marL="1303020" lvl="3" defTabSz="868680"/>
            <a:r>
              <a:rPr lang="en-US" sz="2090" dirty="0">
                <a:solidFill>
                  <a:prstClr val="black"/>
                </a:solidFill>
                <a:latin typeface="Times New Roman" pitchFamily="18" charset="0"/>
                <a:cs typeface="Times New Roman" pitchFamily="18" charset="0"/>
              </a:rPr>
              <a:t>$date = $this-&gt;</a:t>
            </a:r>
            <a:r>
              <a:rPr lang="en-US" sz="2090" dirty="0" err="1">
                <a:solidFill>
                  <a:prstClr val="black"/>
                </a:solidFill>
                <a:latin typeface="Times New Roman" pitchFamily="18" charset="0"/>
                <a:cs typeface="Times New Roman" pitchFamily="18" charset="0"/>
              </a:rPr>
              <a:t>getEarliestAllowedDate</a:t>
            </a:r>
            <a:r>
              <a:rPr lang="en-US" sz="2090" dirty="0">
                <a:solidFill>
                  <a:prstClr val="black"/>
                </a:solidFill>
                <a:latin typeface="Times New Roman" pitchFamily="18" charset="0"/>
                <a:cs typeface="Times New Roman" pitchFamily="18" charset="0"/>
              </a:rPr>
              <a:t>();</a:t>
            </a:r>
          </a:p>
          <a:p>
            <a:pPr marL="1303020" lvl="3" defTabSz="868680"/>
            <a:r>
              <a:rPr lang="en-US" sz="2090" dirty="0">
                <a:solidFill>
                  <a:prstClr val="black"/>
                </a:solidFill>
                <a:latin typeface="Times New Roman" pitchFamily="18" charset="0"/>
                <a:cs typeface="Times New Roman" pitchFamily="18" charset="0"/>
              </a:rPr>
              <a:t>}</a:t>
            </a:r>
          </a:p>
          <a:p>
            <a:pPr marL="1303020" lvl="3" defTabSz="868680"/>
            <a:r>
              <a:rPr lang="en-US" sz="2090" dirty="0">
                <a:solidFill>
                  <a:prstClr val="black"/>
                </a:solidFill>
                <a:latin typeface="Times New Roman" pitchFamily="18" charset="0"/>
                <a:cs typeface="Times New Roman" pitchFamily="18" charset="0"/>
              </a:rPr>
              <a:t>$this-&gt;</a:t>
            </a:r>
            <a:r>
              <a:rPr lang="en-US" sz="2090" dirty="0" err="1">
                <a:solidFill>
                  <a:prstClr val="black"/>
                </a:solidFill>
                <a:latin typeface="Times New Roman" pitchFamily="18" charset="0"/>
                <a:cs typeface="Times New Roman" pitchFamily="18" charset="0"/>
              </a:rPr>
              <a:t>birthDate</a:t>
            </a:r>
            <a:r>
              <a:rPr lang="en-US" sz="2090" dirty="0">
                <a:solidFill>
                  <a:prstClr val="black"/>
                </a:solidFill>
                <a:latin typeface="Times New Roman" pitchFamily="18" charset="0"/>
                <a:cs typeface="Times New Roman" pitchFamily="18" charset="0"/>
              </a:rPr>
              <a:t> = $date;</a:t>
            </a:r>
          </a:p>
          <a:p>
            <a:pPr marL="1303020" lvl="3" defTabSz="868680"/>
            <a:r>
              <a:rPr lang="en-US" sz="2090" dirty="0">
                <a:solidFill>
                  <a:prstClr val="black"/>
                </a:solidFill>
                <a:latin typeface="Times New Roman" pitchFamily="18" charset="0"/>
                <a:cs typeface="Times New Roman" pitchFamily="18" charset="0"/>
              </a:rPr>
              <a:t>}</a:t>
            </a:r>
          </a:p>
          <a:p>
            <a:pPr marL="1303020" lvl="3" defTabSz="868680"/>
            <a:r>
              <a:rPr lang="en-US" sz="2090" dirty="0">
                <a:solidFill>
                  <a:prstClr val="black"/>
                </a:solidFill>
                <a:latin typeface="Times New Roman" pitchFamily="18" charset="0"/>
                <a:cs typeface="Times New Roman" pitchFamily="18" charset="0"/>
              </a:rPr>
              <a:t>}</a:t>
            </a:r>
          </a:p>
        </p:txBody>
      </p:sp>
    </p:spTree>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21509" name="Rectangle 4"/>
          <p:cNvSpPr>
            <a:spLocks noChangeArrowheads="1"/>
          </p:cNvSpPr>
          <p:nvPr/>
        </p:nvSpPr>
        <p:spPr bwMode="auto">
          <a:xfrm>
            <a:off x="1110853" y="387589"/>
            <a:ext cx="7467481" cy="5706177"/>
          </a:xfrm>
          <a:prstGeom prst="rect">
            <a:avLst/>
          </a:prstGeom>
          <a:noFill/>
          <a:ln w="9525">
            <a:noFill/>
            <a:miter lim="800000"/>
            <a:headEnd/>
            <a:tailEnd/>
          </a:ln>
        </p:spPr>
        <p:txBody>
          <a:bodyPr>
            <a:spAutoFit/>
          </a:bodyPr>
          <a:lstStyle/>
          <a:p>
            <a:pPr defTabSz="868680"/>
            <a:r>
              <a:rPr lang="en-US" sz="2280" b="1" dirty="0">
                <a:solidFill>
                  <a:prstClr val="black"/>
                </a:solidFill>
                <a:latin typeface="Times New Roman" pitchFamily="18" charset="0"/>
                <a:cs typeface="Times New Roman" pitchFamily="18" charset="0"/>
              </a:rPr>
              <a:t>Inheritance</a:t>
            </a:r>
          </a:p>
          <a:p>
            <a:pPr algn="just" defTabSz="868680"/>
            <a:r>
              <a:rPr lang="en-US" sz="2280" b="1" dirty="0">
                <a:solidFill>
                  <a:prstClr val="black"/>
                </a:solidFill>
                <a:latin typeface="Times New Roman" pitchFamily="18" charset="0"/>
                <a:cs typeface="Times New Roman" pitchFamily="18" charset="0"/>
              </a:rPr>
              <a:t>	</a:t>
            </a:r>
            <a:r>
              <a:rPr lang="en-US" sz="2280" dirty="0">
                <a:solidFill>
                  <a:prstClr val="black"/>
                </a:solidFill>
                <a:latin typeface="Times New Roman" pitchFamily="18" charset="0"/>
                <a:cs typeface="Times New Roman" pitchFamily="18" charset="0"/>
              </a:rPr>
              <a:t>Inheritance is one of the three key concepts in object oriented design and programming .</a:t>
            </a:r>
          </a:p>
          <a:p>
            <a:pPr algn="just" defTabSz="868680"/>
            <a:r>
              <a:rPr lang="en-US" sz="2280" dirty="0">
                <a:solidFill>
                  <a:prstClr val="black"/>
                </a:solidFill>
                <a:latin typeface="Times New Roman" pitchFamily="18" charset="0"/>
                <a:cs typeface="Times New Roman" pitchFamily="18" charset="0"/>
              </a:rPr>
              <a:t>	Inheritance enables you to create new PHP classes that reuse, extend, and modify the behavior that is defined in another PHP class. Although some languages allow it, PHP only allows you to inherit from one class at a time.</a:t>
            </a:r>
            <a:r>
              <a:rPr lang="en-US" sz="2280" dirty="0">
                <a:solidFill>
                  <a:prstClr val="black"/>
                </a:solidFill>
                <a:latin typeface="Calibri"/>
              </a:rPr>
              <a:t> </a:t>
            </a:r>
          </a:p>
          <a:p>
            <a:pPr algn="just" defTabSz="868680"/>
            <a:r>
              <a:rPr lang="en-US" sz="2280" dirty="0">
                <a:solidFill>
                  <a:prstClr val="black"/>
                </a:solidFill>
                <a:latin typeface="Calibri"/>
              </a:rPr>
              <a:t>	</a:t>
            </a:r>
            <a:r>
              <a:rPr lang="en-US" sz="2280" dirty="0">
                <a:solidFill>
                  <a:prstClr val="black"/>
                </a:solidFill>
                <a:latin typeface="Times New Roman" pitchFamily="18" charset="0"/>
                <a:cs typeface="Times New Roman" pitchFamily="18" charset="0"/>
              </a:rPr>
              <a:t>A class that is inheriting from another class is said to be a subclass or a derived class. </a:t>
            </a:r>
          </a:p>
          <a:p>
            <a:pPr algn="just" defTabSz="868680"/>
            <a:r>
              <a:rPr lang="en-US" sz="2280" dirty="0">
                <a:solidFill>
                  <a:prstClr val="black"/>
                </a:solidFill>
                <a:latin typeface="Times New Roman" pitchFamily="18" charset="0"/>
                <a:cs typeface="Times New Roman" pitchFamily="18" charset="0"/>
              </a:rPr>
              <a:t>	The class that is being inherited from is typically called a super class or a base class. </a:t>
            </a:r>
          </a:p>
          <a:p>
            <a:pPr algn="just" defTabSz="868680"/>
            <a:r>
              <a:rPr lang="en-US" sz="2280" dirty="0">
                <a:solidFill>
                  <a:prstClr val="black"/>
                </a:solidFill>
                <a:latin typeface="Times New Roman" pitchFamily="18" charset="0"/>
                <a:cs typeface="Times New Roman" pitchFamily="18" charset="0"/>
              </a:rPr>
              <a:t>	When a class inherits from another class, it inherits all of its public and protected methods and properties</a:t>
            </a:r>
          </a:p>
          <a:p>
            <a:pPr algn="just" defTabSz="868680"/>
            <a:r>
              <a:rPr lang="en-US" sz="2280" dirty="0">
                <a:solidFill>
                  <a:prstClr val="black"/>
                </a:solidFill>
                <a:latin typeface="Times New Roman" pitchFamily="18" charset="0"/>
                <a:cs typeface="Times New Roman" pitchFamily="18" charset="0"/>
              </a:rPr>
              <a:t>Just as in Java, a PHP class is defined as a subclass by using the extends keyword.</a:t>
            </a:r>
          </a:p>
          <a:p>
            <a:pPr algn="just" defTabSz="868680"/>
            <a:r>
              <a:rPr lang="en-US" sz="2280" dirty="0">
                <a:solidFill>
                  <a:prstClr val="black"/>
                </a:solidFill>
                <a:latin typeface="Calibri"/>
              </a:rPr>
              <a:t>	</a:t>
            </a:r>
            <a:r>
              <a:rPr lang="en-US" sz="2280" dirty="0">
                <a:solidFill>
                  <a:prstClr val="black"/>
                </a:solidFill>
                <a:latin typeface="Times New Roman" pitchFamily="18" charset="0"/>
                <a:cs typeface="Times New Roman" pitchFamily="18" charset="0"/>
              </a:rPr>
              <a:t>class Painting extends Art { . . . }</a:t>
            </a:r>
          </a:p>
        </p:txBody>
      </p:sp>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22533"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22534" name="Rectangle 5"/>
          <p:cNvSpPr>
            <a:spLocks noChangeArrowheads="1"/>
          </p:cNvSpPr>
          <p:nvPr/>
        </p:nvSpPr>
        <p:spPr bwMode="auto">
          <a:xfrm>
            <a:off x="1121033" y="481093"/>
            <a:ext cx="7577197" cy="1495794"/>
          </a:xfrm>
          <a:prstGeom prst="rect">
            <a:avLst/>
          </a:prstGeom>
          <a:noFill/>
          <a:ln w="9525">
            <a:noFill/>
            <a:miter lim="800000"/>
            <a:headEnd/>
            <a:tailEnd/>
          </a:ln>
        </p:spPr>
        <p:txBody>
          <a:bodyPr>
            <a:spAutoFit/>
          </a:bodyPr>
          <a:lstStyle/>
          <a:p>
            <a:pPr defTabSz="868680"/>
            <a:r>
              <a:rPr lang="en-US" sz="2280" b="1">
                <a:solidFill>
                  <a:prstClr val="black"/>
                </a:solidFill>
                <a:latin typeface="Times New Roman" pitchFamily="18" charset="0"/>
                <a:cs typeface="Times New Roman" pitchFamily="18" charset="0"/>
              </a:rPr>
              <a:t>Referencing Base Class Members</a:t>
            </a:r>
          </a:p>
          <a:p>
            <a:pPr defTabSz="868680"/>
            <a:r>
              <a:rPr lang="en-US" sz="2280">
                <a:solidFill>
                  <a:prstClr val="black"/>
                </a:solidFill>
                <a:latin typeface="Calibri"/>
              </a:rPr>
              <a:t>	</a:t>
            </a:r>
            <a:r>
              <a:rPr lang="en-US" sz="2280">
                <a:solidFill>
                  <a:prstClr val="black"/>
                </a:solidFill>
                <a:latin typeface="Times New Roman" pitchFamily="18" charset="0"/>
                <a:cs typeface="Times New Roman" pitchFamily="18" charset="0"/>
              </a:rPr>
              <a:t>A subclass inherits the public and protected members of the</a:t>
            </a:r>
          </a:p>
          <a:p>
            <a:pPr defTabSz="868680"/>
            <a:r>
              <a:rPr lang="en-US" sz="2280">
                <a:solidFill>
                  <a:prstClr val="black"/>
                </a:solidFill>
                <a:latin typeface="Times New Roman" pitchFamily="18" charset="0"/>
                <a:cs typeface="Times New Roman" pitchFamily="18" charset="0"/>
              </a:rPr>
              <a:t>base class.</a:t>
            </a:r>
            <a:r>
              <a:rPr lang="en-US" sz="2280">
                <a:solidFill>
                  <a:prstClr val="black"/>
                </a:solidFill>
                <a:latin typeface="Calibri"/>
              </a:rPr>
              <a:t> </a:t>
            </a:r>
          </a:p>
        </p:txBody>
      </p:sp>
      <p:sp>
        <p:nvSpPr>
          <p:cNvPr id="13" name="Rectangle 12"/>
          <p:cNvSpPr/>
          <p:nvPr/>
        </p:nvSpPr>
        <p:spPr>
          <a:xfrm>
            <a:off x="1742004" y="1563926"/>
            <a:ext cx="2375297" cy="191079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868680">
              <a:defRPr/>
            </a:pPr>
            <a:endParaRPr lang="en-US" sz="1710" dirty="0">
              <a:solidFill>
                <a:prstClr val="white"/>
              </a:solidFill>
              <a:latin typeface="Calibri"/>
            </a:endParaRPr>
          </a:p>
          <a:p>
            <a:pPr defTabSz="868680">
              <a:defRPr/>
            </a:pPr>
            <a:r>
              <a:rPr lang="en-US" sz="1710" dirty="0">
                <a:solidFill>
                  <a:prstClr val="white"/>
                </a:solidFill>
                <a:latin typeface="Calibri"/>
              </a:rPr>
              <a:t>ART </a:t>
            </a:r>
          </a:p>
          <a:p>
            <a:pPr defTabSz="868680">
              <a:defRPr/>
            </a:pPr>
            <a:r>
              <a:rPr lang="en-US" sz="1710" dirty="0">
                <a:solidFill>
                  <a:prstClr val="white"/>
                </a:solidFill>
                <a:latin typeface="Calibri"/>
              </a:rPr>
              <a:t>NAME</a:t>
            </a:r>
          </a:p>
          <a:p>
            <a:pPr defTabSz="868680">
              <a:defRPr/>
            </a:pPr>
            <a:r>
              <a:rPr lang="en-US" sz="1710" dirty="0">
                <a:solidFill>
                  <a:prstClr val="white"/>
                </a:solidFill>
                <a:latin typeface="Calibri"/>
              </a:rPr>
              <a:t>– ARTIST</a:t>
            </a:r>
          </a:p>
          <a:p>
            <a:pPr defTabSz="868680">
              <a:defRPr/>
            </a:pPr>
            <a:r>
              <a:rPr lang="en-US" sz="1710" dirty="0">
                <a:solidFill>
                  <a:prstClr val="white"/>
                </a:solidFill>
                <a:latin typeface="Calibri"/>
              </a:rPr>
              <a:t>– CREATEDYEAR</a:t>
            </a:r>
          </a:p>
          <a:p>
            <a:pPr defTabSz="868680">
              <a:defRPr/>
            </a:pPr>
            <a:r>
              <a:rPr lang="en-US" sz="1710" dirty="0">
                <a:solidFill>
                  <a:prstClr val="white"/>
                </a:solidFill>
                <a:latin typeface="Calibri"/>
              </a:rPr>
              <a:t>+ __TOSTRING()</a:t>
            </a:r>
          </a:p>
          <a:p>
            <a:pPr defTabSz="868680">
              <a:defRPr/>
            </a:pPr>
            <a:r>
              <a:rPr lang="en-US" sz="1710" dirty="0">
                <a:solidFill>
                  <a:prstClr val="white"/>
                </a:solidFill>
                <a:latin typeface="Calibri"/>
              </a:rPr>
              <a:t>+ GETNAME()</a:t>
            </a:r>
          </a:p>
          <a:p>
            <a:pPr defTabSz="868680">
              <a:defRPr/>
            </a:pPr>
            <a:r>
              <a:rPr lang="en-US" sz="1710" dirty="0">
                <a:solidFill>
                  <a:prstClr val="white"/>
                </a:solidFill>
                <a:latin typeface="Calibri"/>
              </a:rPr>
              <a:t>+ SETNAME()</a:t>
            </a:r>
          </a:p>
          <a:p>
            <a:pPr defTabSz="868680">
              <a:defRPr/>
            </a:pPr>
            <a:r>
              <a:rPr lang="en-US" sz="1710" dirty="0">
                <a:solidFill>
                  <a:prstClr val="white"/>
                </a:solidFill>
                <a:latin typeface="Calibri"/>
              </a:rPr>
              <a:t>ETC.</a:t>
            </a:r>
          </a:p>
        </p:txBody>
      </p:sp>
      <p:sp>
        <p:nvSpPr>
          <p:cNvPr id="16" name="Rectangle 15"/>
          <p:cNvSpPr/>
          <p:nvPr/>
        </p:nvSpPr>
        <p:spPr>
          <a:xfrm>
            <a:off x="1731825" y="4169966"/>
            <a:ext cx="2426196" cy="1482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868680">
              <a:defRPr/>
            </a:pPr>
            <a:r>
              <a:rPr lang="en-US" sz="1710" dirty="0">
                <a:solidFill>
                  <a:prstClr val="white"/>
                </a:solidFill>
                <a:latin typeface="Calibri"/>
              </a:rPr>
              <a:t>PAINTING</a:t>
            </a:r>
          </a:p>
          <a:p>
            <a:pPr defTabSz="868680">
              <a:defRPr/>
            </a:pPr>
            <a:r>
              <a:rPr lang="en-US" sz="1710" dirty="0">
                <a:solidFill>
                  <a:prstClr val="white"/>
                </a:solidFill>
                <a:latin typeface="Calibri"/>
              </a:rPr>
              <a:t>– MEDIUM</a:t>
            </a:r>
          </a:p>
          <a:p>
            <a:pPr defTabSz="868680">
              <a:defRPr/>
            </a:pPr>
            <a:r>
              <a:rPr lang="en-US" sz="1710" dirty="0">
                <a:solidFill>
                  <a:prstClr val="white"/>
                </a:solidFill>
                <a:latin typeface="Calibri"/>
              </a:rPr>
              <a:t>+ GETMEDIUM()</a:t>
            </a:r>
          </a:p>
          <a:p>
            <a:pPr defTabSz="868680">
              <a:defRPr/>
            </a:pPr>
            <a:r>
              <a:rPr lang="en-US" sz="1710" dirty="0">
                <a:solidFill>
                  <a:prstClr val="white"/>
                </a:solidFill>
                <a:latin typeface="Calibri"/>
              </a:rPr>
              <a:t>+ SETMEDIUM()</a:t>
            </a:r>
          </a:p>
        </p:txBody>
      </p:sp>
      <p:sp>
        <p:nvSpPr>
          <p:cNvPr id="18" name="Rectangle 17"/>
          <p:cNvSpPr/>
          <p:nvPr/>
        </p:nvSpPr>
        <p:spPr>
          <a:xfrm>
            <a:off x="5139810" y="3835164"/>
            <a:ext cx="1824455" cy="455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68680">
              <a:defRPr/>
            </a:pPr>
            <a:r>
              <a:rPr lang="en-US" sz="1710" dirty="0">
                <a:solidFill>
                  <a:prstClr val="white"/>
                </a:solidFill>
                <a:latin typeface="Calibri"/>
              </a:rPr>
              <a:t>ART</a:t>
            </a:r>
          </a:p>
        </p:txBody>
      </p:sp>
      <p:sp>
        <p:nvSpPr>
          <p:cNvPr id="20" name="Rectangle 19"/>
          <p:cNvSpPr/>
          <p:nvPr/>
        </p:nvSpPr>
        <p:spPr>
          <a:xfrm>
            <a:off x="5157907" y="4982845"/>
            <a:ext cx="1824455" cy="453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68680">
              <a:defRPr/>
            </a:pPr>
            <a:r>
              <a:rPr lang="en-US" sz="1710" dirty="0">
                <a:solidFill>
                  <a:prstClr val="white"/>
                </a:solidFill>
                <a:latin typeface="Calibri"/>
              </a:rPr>
              <a:t>PAINTING</a:t>
            </a:r>
          </a:p>
        </p:txBody>
      </p:sp>
      <p:sp>
        <p:nvSpPr>
          <p:cNvPr id="21" name="Up Arrow 20"/>
          <p:cNvSpPr/>
          <p:nvPr/>
        </p:nvSpPr>
        <p:spPr>
          <a:xfrm>
            <a:off x="5982475" y="4316255"/>
            <a:ext cx="99536" cy="6545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68680">
              <a:defRPr/>
            </a:pPr>
            <a:endParaRPr lang="en-US" sz="1710">
              <a:solidFill>
                <a:prstClr val="white"/>
              </a:solidFill>
              <a:latin typeface="Calibri"/>
            </a:endParaRPr>
          </a:p>
        </p:txBody>
      </p:sp>
      <p:sp>
        <p:nvSpPr>
          <p:cNvPr id="22" name="Up Arrow 21"/>
          <p:cNvSpPr/>
          <p:nvPr/>
        </p:nvSpPr>
        <p:spPr>
          <a:xfrm>
            <a:off x="2813150" y="3447574"/>
            <a:ext cx="71259" cy="735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68680">
              <a:defRPr/>
            </a:pPr>
            <a:endParaRPr lang="en-US" sz="1710">
              <a:solidFill>
                <a:prstClr val="white"/>
              </a:solidFill>
              <a:latin typeface="Calibri"/>
            </a:endParaRPr>
          </a:p>
        </p:txBody>
      </p:sp>
      <p:sp>
        <p:nvSpPr>
          <p:cNvPr id="22541" name="Rectangle 25"/>
          <p:cNvSpPr>
            <a:spLocks noChangeArrowheads="1"/>
          </p:cNvSpPr>
          <p:nvPr/>
        </p:nvSpPr>
        <p:spPr bwMode="auto">
          <a:xfrm>
            <a:off x="2844821" y="5745957"/>
            <a:ext cx="3113901" cy="618631"/>
          </a:xfrm>
          <a:prstGeom prst="rect">
            <a:avLst/>
          </a:prstGeom>
          <a:noFill/>
          <a:ln w="9525">
            <a:noFill/>
            <a:miter lim="800000"/>
            <a:headEnd/>
            <a:tailEnd/>
          </a:ln>
        </p:spPr>
        <p:txBody>
          <a:bodyPr>
            <a:spAutoFit/>
          </a:bodyPr>
          <a:lstStyle/>
          <a:p>
            <a:pPr defTabSz="868680"/>
            <a:r>
              <a:rPr lang="en-US" sz="1710">
                <a:solidFill>
                  <a:prstClr val="black"/>
                </a:solidFill>
                <a:latin typeface="Calibri"/>
              </a:rPr>
              <a:t>UML class diagrams showing inheritance</a:t>
            </a:r>
          </a:p>
        </p:txBody>
      </p:sp>
      <p:cxnSp>
        <p:nvCxnSpPr>
          <p:cNvPr id="32" name="Straight Connector 31"/>
          <p:cNvCxnSpPr/>
          <p:nvPr/>
        </p:nvCxnSpPr>
        <p:spPr>
          <a:xfrm>
            <a:off x="1731824" y="1897223"/>
            <a:ext cx="2385477" cy="27146"/>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1772544" y="2672398"/>
            <a:ext cx="2313087" cy="12065"/>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1758970" y="4673681"/>
            <a:ext cx="2385477" cy="25638"/>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a:off x="1748790" y="4927046"/>
            <a:ext cx="2385478" cy="27146"/>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23557"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23558" name="Rectangle 5"/>
          <p:cNvSpPr>
            <a:spLocks noChangeArrowheads="1"/>
          </p:cNvSpPr>
          <p:nvPr/>
        </p:nvSpPr>
        <p:spPr bwMode="auto">
          <a:xfrm>
            <a:off x="1090494" y="494666"/>
            <a:ext cx="6935867" cy="4653582"/>
          </a:xfrm>
          <a:prstGeom prst="rect">
            <a:avLst/>
          </a:prstGeom>
          <a:noFill/>
          <a:ln w="9525">
            <a:noFill/>
            <a:miter lim="800000"/>
            <a:headEnd/>
            <a:tailEnd/>
          </a:ln>
        </p:spPr>
        <p:txBody>
          <a:bodyPr>
            <a:spAutoFit/>
          </a:bodyPr>
          <a:lstStyle/>
          <a:p>
            <a:pPr defTabSz="868680"/>
            <a:r>
              <a:rPr lang="en-US" sz="2280">
                <a:solidFill>
                  <a:prstClr val="black"/>
                </a:solidFill>
                <a:latin typeface="Times New Roman" pitchFamily="18" charset="0"/>
                <a:cs typeface="Times New Roman" pitchFamily="18" charset="0"/>
              </a:rPr>
              <a:t>$p = new Painting();</a:t>
            </a:r>
          </a:p>
          <a:p>
            <a:pPr defTabSz="868680"/>
            <a:r>
              <a:rPr lang="en-US" sz="2280">
                <a:solidFill>
                  <a:prstClr val="black"/>
                </a:solidFill>
                <a:latin typeface="Times New Roman" pitchFamily="18" charset="0"/>
                <a:cs typeface="Times New Roman" pitchFamily="18" charset="0"/>
              </a:rPr>
              <a:t>. . .</a:t>
            </a:r>
          </a:p>
          <a:p>
            <a:pPr defTabSz="868680"/>
            <a:r>
              <a:rPr lang="en-US" sz="2280" i="1">
                <a:solidFill>
                  <a:prstClr val="black"/>
                </a:solidFill>
                <a:latin typeface="Times New Roman" pitchFamily="18" charset="0"/>
                <a:cs typeface="Times New Roman" pitchFamily="18" charset="0"/>
              </a:rPr>
              <a:t>// these references are ok</a:t>
            </a:r>
          </a:p>
          <a:p>
            <a:pPr defTabSz="868680"/>
            <a:r>
              <a:rPr lang="en-US" sz="2280">
                <a:solidFill>
                  <a:prstClr val="black"/>
                </a:solidFill>
                <a:latin typeface="Times New Roman" pitchFamily="18" charset="0"/>
                <a:cs typeface="Times New Roman" pitchFamily="18" charset="0"/>
              </a:rPr>
              <a:t>echo $p-&gt;getName(); // defined in base class</a:t>
            </a:r>
          </a:p>
          <a:p>
            <a:pPr defTabSz="868680"/>
            <a:r>
              <a:rPr lang="en-US" sz="2280">
                <a:solidFill>
                  <a:prstClr val="black"/>
                </a:solidFill>
                <a:latin typeface="Times New Roman" pitchFamily="18" charset="0"/>
                <a:cs typeface="Times New Roman" pitchFamily="18" charset="0"/>
              </a:rPr>
              <a:t>echo $p-&gt;getMedium(); // defined in subclass</a:t>
            </a:r>
          </a:p>
          <a:p>
            <a:pPr defTabSz="868680"/>
            <a:r>
              <a:rPr lang="en-US" sz="2280">
                <a:solidFill>
                  <a:prstClr val="black"/>
                </a:solidFill>
                <a:latin typeface="Times New Roman" pitchFamily="18" charset="0"/>
                <a:cs typeface="Times New Roman" pitchFamily="18" charset="0"/>
              </a:rPr>
              <a:t>PHP any reference to a member in the base class requires the addition of the parent:: prefix</a:t>
            </a:r>
          </a:p>
          <a:p>
            <a:pPr defTabSz="868680"/>
            <a:r>
              <a:rPr lang="en-US" sz="2280">
                <a:solidFill>
                  <a:prstClr val="black"/>
                </a:solidFill>
                <a:latin typeface="Calibri"/>
              </a:rPr>
              <a:t>parent::getName()</a:t>
            </a:r>
          </a:p>
          <a:p>
            <a:pPr defTabSz="868680"/>
            <a:r>
              <a:rPr lang="en-US" sz="2280">
                <a:solidFill>
                  <a:prstClr val="black"/>
                </a:solidFill>
                <a:latin typeface="Times New Roman" pitchFamily="18" charset="0"/>
                <a:cs typeface="Times New Roman" pitchFamily="18" charset="0"/>
              </a:rPr>
              <a:t>It is important to note that private members in the base class are </a:t>
            </a:r>
            <a:r>
              <a:rPr lang="en-US" sz="2280" b="1">
                <a:solidFill>
                  <a:prstClr val="black"/>
                </a:solidFill>
                <a:latin typeface="Times New Roman" pitchFamily="18" charset="0"/>
                <a:cs typeface="Times New Roman" pitchFamily="18" charset="0"/>
              </a:rPr>
              <a:t>not available </a:t>
            </a:r>
            <a:r>
              <a:rPr lang="en-US" sz="2280">
                <a:solidFill>
                  <a:prstClr val="black"/>
                </a:solidFill>
                <a:latin typeface="Times New Roman" pitchFamily="18" charset="0"/>
                <a:cs typeface="Times New Roman" pitchFamily="18" charset="0"/>
              </a:rPr>
              <a:t>to its subclasses.</a:t>
            </a:r>
          </a:p>
          <a:p>
            <a:pPr defTabSz="868680"/>
            <a:r>
              <a:rPr lang="en-US" sz="2280">
                <a:solidFill>
                  <a:prstClr val="black"/>
                </a:solidFill>
                <a:latin typeface="Times New Roman" pitchFamily="18" charset="0"/>
                <a:cs typeface="Times New Roman" pitchFamily="18" charset="0"/>
              </a:rPr>
              <a:t>within the Painting class, a reference like the following would </a:t>
            </a:r>
            <a:r>
              <a:rPr lang="en-US" sz="2280" b="1">
                <a:solidFill>
                  <a:prstClr val="black"/>
                </a:solidFill>
                <a:latin typeface="Times New Roman" pitchFamily="18" charset="0"/>
                <a:cs typeface="Times New Roman" pitchFamily="18" charset="0"/>
              </a:rPr>
              <a:t>not work.</a:t>
            </a:r>
          </a:p>
          <a:p>
            <a:pPr defTabSz="868680"/>
            <a:r>
              <a:rPr lang="en-US" sz="2280">
                <a:solidFill>
                  <a:prstClr val="black"/>
                </a:solidFill>
                <a:latin typeface="Times New Roman" pitchFamily="18" charset="0"/>
                <a:cs typeface="Times New Roman" pitchFamily="18" charset="0"/>
              </a:rPr>
              <a:t>$abc = parent::name;</a:t>
            </a:r>
          </a:p>
        </p:txBody>
      </p:sp>
    </p:spTree>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24581"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24582" name="Rectangle 5"/>
          <p:cNvSpPr>
            <a:spLocks noChangeArrowheads="1"/>
          </p:cNvSpPr>
          <p:nvPr/>
        </p:nvSpPr>
        <p:spPr bwMode="auto">
          <a:xfrm>
            <a:off x="929878" y="266940"/>
            <a:ext cx="7537609" cy="5706177"/>
          </a:xfrm>
          <a:prstGeom prst="rect">
            <a:avLst/>
          </a:prstGeom>
          <a:noFill/>
          <a:ln w="9525">
            <a:noFill/>
            <a:miter lim="800000"/>
            <a:headEnd/>
            <a:tailEnd/>
          </a:ln>
        </p:spPr>
        <p:txBody>
          <a:bodyPr>
            <a:spAutoFit/>
          </a:bodyPr>
          <a:lstStyle/>
          <a:p>
            <a:pPr defTabSz="868680"/>
            <a:r>
              <a:rPr lang="en-US" sz="1710">
                <a:solidFill>
                  <a:prstClr val="black"/>
                </a:solidFill>
                <a:latin typeface="Calibri"/>
              </a:rPr>
              <a:t>	</a:t>
            </a:r>
            <a:r>
              <a:rPr lang="en-US" sz="2280">
                <a:solidFill>
                  <a:prstClr val="black"/>
                </a:solidFill>
                <a:latin typeface="Times New Roman" pitchFamily="18" charset="0"/>
                <a:cs typeface="Times New Roman" pitchFamily="18" charset="0"/>
              </a:rPr>
              <a:t>An abstract class is one that cannot be instantiated. In the context of art, there can be concrete types of art, such as paintings, sculpture, or prints, but not “art” in general, so it makes sense to programmatically model this limitation via the abstract keyword.</a:t>
            </a:r>
          </a:p>
          <a:p>
            <a:pPr defTabSz="868680"/>
            <a:r>
              <a:rPr lang="en-US" sz="2280" b="1">
                <a:solidFill>
                  <a:prstClr val="black"/>
                </a:solidFill>
                <a:latin typeface="Times New Roman" pitchFamily="18" charset="0"/>
                <a:cs typeface="Times New Roman" pitchFamily="18" charset="0"/>
              </a:rPr>
              <a:t>Polymorphism</a:t>
            </a:r>
          </a:p>
          <a:p>
            <a:pPr defTabSz="868680"/>
            <a:r>
              <a:rPr lang="en-US" sz="2280">
                <a:solidFill>
                  <a:prstClr val="black"/>
                </a:solidFill>
                <a:latin typeface="Calibri"/>
              </a:rPr>
              <a:t>	</a:t>
            </a:r>
            <a:r>
              <a:rPr lang="en-US" sz="2280">
                <a:solidFill>
                  <a:prstClr val="black"/>
                </a:solidFill>
                <a:latin typeface="Times New Roman" pitchFamily="18" charset="0"/>
                <a:cs typeface="Times New Roman" pitchFamily="18" charset="0"/>
              </a:rPr>
              <a:t>Polymorphism is the third key object-oriented concept (along with encapsulation and inheritance.</a:t>
            </a:r>
          </a:p>
          <a:p>
            <a:pPr defTabSz="868680"/>
            <a:r>
              <a:rPr lang="en-US" sz="2280" b="1">
                <a:solidFill>
                  <a:prstClr val="black"/>
                </a:solidFill>
                <a:latin typeface="Calibri"/>
              </a:rPr>
              <a:t>	</a:t>
            </a:r>
            <a:r>
              <a:rPr lang="en-US" sz="2280" b="1">
                <a:solidFill>
                  <a:prstClr val="black"/>
                </a:solidFill>
                <a:latin typeface="Times New Roman" pitchFamily="18" charset="0"/>
                <a:cs typeface="Times New Roman" pitchFamily="18" charset="0"/>
              </a:rPr>
              <a:t>Polymorphism is the notion that an object can in fact be</a:t>
            </a:r>
          </a:p>
          <a:p>
            <a:pPr defTabSz="868680"/>
            <a:r>
              <a:rPr lang="en-US" sz="2280">
                <a:solidFill>
                  <a:prstClr val="black"/>
                </a:solidFill>
                <a:latin typeface="Times New Roman" pitchFamily="18" charset="0"/>
                <a:cs typeface="Times New Roman" pitchFamily="18" charset="0"/>
              </a:rPr>
              <a:t>multiple things at the same time.</a:t>
            </a:r>
          </a:p>
          <a:p>
            <a:pPr defTabSz="868680"/>
            <a:r>
              <a:rPr lang="en-US" sz="2280">
                <a:solidFill>
                  <a:prstClr val="black"/>
                </a:solidFill>
                <a:latin typeface="Times New Roman" pitchFamily="18" charset="0"/>
                <a:cs typeface="Times New Roman" pitchFamily="18" charset="0"/>
              </a:rPr>
              <a:t>$guernica = new Painting("1937",$picasso,"Guernica","Oil on canvas");</a:t>
            </a:r>
          </a:p>
          <a:p>
            <a:pPr defTabSz="868680"/>
            <a:r>
              <a:rPr lang="en-US" sz="2280">
                <a:solidFill>
                  <a:prstClr val="black"/>
                </a:solidFill>
                <a:latin typeface="Times New Roman" pitchFamily="18" charset="0"/>
                <a:cs typeface="Times New Roman" pitchFamily="18" charset="0"/>
              </a:rPr>
              <a:t>	The variable $guernica is both a Painting object and an Art object due to its</a:t>
            </a:r>
          </a:p>
          <a:p>
            <a:pPr defTabSz="868680"/>
            <a:r>
              <a:rPr lang="en-US" sz="2280">
                <a:solidFill>
                  <a:prstClr val="black"/>
                </a:solidFill>
                <a:latin typeface="Times New Roman" pitchFamily="18" charset="0"/>
                <a:cs typeface="Times New Roman" pitchFamily="18" charset="0"/>
              </a:rPr>
              <a:t>inheritance.</a:t>
            </a:r>
            <a:endParaRPr lang="en-US" sz="2280" b="1">
              <a:solidFill>
                <a:prstClr val="black"/>
              </a:solidFill>
              <a:latin typeface="Times New Roman" pitchFamily="18" charset="0"/>
              <a:cs typeface="Times New Roman" pitchFamily="18" charset="0"/>
            </a:endParaRPr>
          </a:p>
        </p:txBody>
      </p:sp>
    </p:spTree>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25605"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25606" name="Rectangle 5"/>
          <p:cNvSpPr>
            <a:spLocks noChangeArrowheads="1"/>
          </p:cNvSpPr>
          <p:nvPr/>
        </p:nvSpPr>
        <p:spPr bwMode="auto">
          <a:xfrm>
            <a:off x="1721644" y="796290"/>
            <a:ext cx="6756024" cy="4302716"/>
          </a:xfrm>
          <a:prstGeom prst="rect">
            <a:avLst/>
          </a:prstGeom>
          <a:noFill/>
          <a:ln w="9525">
            <a:noFill/>
            <a:miter lim="800000"/>
            <a:headEnd/>
            <a:tailEnd/>
          </a:ln>
        </p:spPr>
        <p:txBody>
          <a:bodyPr wrap="square">
            <a:spAutoFit/>
          </a:bodyPr>
          <a:lstStyle/>
          <a:p>
            <a:pPr defTabSz="868680"/>
            <a:r>
              <a:rPr lang="en-US" sz="1710" dirty="0">
                <a:solidFill>
                  <a:prstClr val="black"/>
                </a:solidFill>
                <a:latin typeface="Calibri"/>
              </a:rPr>
              <a:t>$</a:t>
            </a:r>
            <a:r>
              <a:rPr lang="en-US" sz="1710" dirty="0" err="1">
                <a:solidFill>
                  <a:prstClr val="black"/>
                </a:solidFill>
                <a:latin typeface="Calibri"/>
              </a:rPr>
              <a:t>picasso</a:t>
            </a:r>
            <a:r>
              <a:rPr lang="en-US" sz="1710" dirty="0">
                <a:solidFill>
                  <a:prstClr val="black"/>
                </a:solidFill>
                <a:latin typeface="Calibri"/>
              </a:rPr>
              <a:t> = new Artist("</a:t>
            </a:r>
            <a:r>
              <a:rPr lang="en-US" sz="1710" dirty="0" err="1">
                <a:solidFill>
                  <a:prstClr val="black"/>
                </a:solidFill>
                <a:latin typeface="Calibri"/>
              </a:rPr>
              <a:t>Pablo","Picasso","Malaga","Oct</a:t>
            </a:r>
            <a:r>
              <a:rPr lang="en-US" sz="1710" dirty="0">
                <a:solidFill>
                  <a:prstClr val="black"/>
                </a:solidFill>
                <a:latin typeface="Calibri"/>
              </a:rPr>
              <a:t> 25, 1881",</a:t>
            </a:r>
          </a:p>
          <a:p>
            <a:pPr defTabSz="868680"/>
            <a:r>
              <a:rPr lang="en-US" sz="1710" dirty="0">
                <a:solidFill>
                  <a:prstClr val="black"/>
                </a:solidFill>
                <a:latin typeface="Calibri"/>
              </a:rPr>
              <a:t>"Apr 8, 1973");</a:t>
            </a:r>
          </a:p>
          <a:p>
            <a:pPr defTabSz="868680"/>
            <a:r>
              <a:rPr lang="en-US" sz="1710" i="1" dirty="0">
                <a:solidFill>
                  <a:prstClr val="black"/>
                </a:solidFill>
                <a:latin typeface="Calibri"/>
              </a:rPr>
              <a:t>// create the paintings</a:t>
            </a:r>
          </a:p>
          <a:p>
            <a:pPr defTabSz="868680"/>
            <a:r>
              <a:rPr lang="en-US" sz="1710" dirty="0">
                <a:solidFill>
                  <a:prstClr val="black"/>
                </a:solidFill>
                <a:latin typeface="Calibri"/>
              </a:rPr>
              <a:t>$</a:t>
            </a:r>
            <a:r>
              <a:rPr lang="en-US" sz="1710" dirty="0" err="1">
                <a:solidFill>
                  <a:prstClr val="black"/>
                </a:solidFill>
                <a:latin typeface="Calibri"/>
              </a:rPr>
              <a:t>guernica</a:t>
            </a:r>
            <a:r>
              <a:rPr lang="en-US" sz="1710" dirty="0">
                <a:solidFill>
                  <a:prstClr val="black"/>
                </a:solidFill>
                <a:latin typeface="Calibri"/>
              </a:rPr>
              <a:t> = new Painting("1937",$picasso,"Guernica","Oil on canvas");</a:t>
            </a:r>
          </a:p>
          <a:p>
            <a:pPr defTabSz="868680"/>
            <a:r>
              <a:rPr lang="en-US" sz="1710" dirty="0">
                <a:solidFill>
                  <a:prstClr val="black"/>
                </a:solidFill>
                <a:latin typeface="Calibri"/>
              </a:rPr>
              <a:t>$</a:t>
            </a:r>
            <a:r>
              <a:rPr lang="en-US" sz="1710" dirty="0" err="1">
                <a:solidFill>
                  <a:prstClr val="black"/>
                </a:solidFill>
                <a:latin typeface="Calibri"/>
              </a:rPr>
              <a:t>chicago</a:t>
            </a:r>
            <a:r>
              <a:rPr lang="en-US" sz="1710" dirty="0">
                <a:solidFill>
                  <a:prstClr val="black"/>
                </a:solidFill>
                <a:latin typeface="Calibri"/>
              </a:rPr>
              <a:t> = new Sculpture("1967",$picasso,"Chicago", 454);</a:t>
            </a:r>
            <a:r>
              <a:rPr lang="en-US" sz="1710" i="1" dirty="0">
                <a:solidFill>
                  <a:prstClr val="black"/>
                </a:solidFill>
                <a:latin typeface="Calibri"/>
              </a:rPr>
              <a:t> // create an array of art</a:t>
            </a:r>
          </a:p>
          <a:p>
            <a:pPr defTabSz="868680"/>
            <a:r>
              <a:rPr lang="en-US" sz="1710" dirty="0">
                <a:solidFill>
                  <a:prstClr val="black"/>
                </a:solidFill>
                <a:latin typeface="Calibri"/>
              </a:rPr>
              <a:t>$works = array();</a:t>
            </a:r>
          </a:p>
          <a:p>
            <a:pPr defTabSz="868680"/>
            <a:r>
              <a:rPr lang="en-US" sz="1710" dirty="0">
                <a:solidFill>
                  <a:prstClr val="black"/>
                </a:solidFill>
                <a:latin typeface="Calibri"/>
              </a:rPr>
              <a:t>$works[0] = $</a:t>
            </a:r>
            <a:r>
              <a:rPr lang="en-US" sz="1710" dirty="0" err="1">
                <a:solidFill>
                  <a:prstClr val="black"/>
                </a:solidFill>
                <a:latin typeface="Calibri"/>
              </a:rPr>
              <a:t>guernica</a:t>
            </a:r>
            <a:r>
              <a:rPr lang="en-US" sz="1710" dirty="0">
                <a:solidFill>
                  <a:prstClr val="black"/>
                </a:solidFill>
                <a:latin typeface="Calibri"/>
              </a:rPr>
              <a:t>;</a:t>
            </a:r>
          </a:p>
          <a:p>
            <a:pPr defTabSz="868680"/>
            <a:r>
              <a:rPr lang="en-US" sz="1710" dirty="0">
                <a:solidFill>
                  <a:prstClr val="black"/>
                </a:solidFill>
                <a:latin typeface="Calibri"/>
              </a:rPr>
              <a:t>$works[1] = $</a:t>
            </a:r>
            <a:r>
              <a:rPr lang="en-US" sz="1710" dirty="0" err="1">
                <a:solidFill>
                  <a:prstClr val="black"/>
                </a:solidFill>
                <a:latin typeface="Calibri"/>
              </a:rPr>
              <a:t>chicago</a:t>
            </a:r>
            <a:r>
              <a:rPr lang="en-US" sz="1710" dirty="0">
                <a:solidFill>
                  <a:prstClr val="black"/>
                </a:solidFill>
                <a:latin typeface="Calibri"/>
              </a:rPr>
              <a:t>;</a:t>
            </a:r>
          </a:p>
          <a:p>
            <a:pPr defTabSz="868680"/>
            <a:r>
              <a:rPr lang="en-US" sz="1710" i="1" dirty="0">
                <a:solidFill>
                  <a:prstClr val="black"/>
                </a:solidFill>
                <a:latin typeface="Calibri"/>
              </a:rPr>
              <a:t>// to test polymorphism, loop through art array</a:t>
            </a:r>
          </a:p>
          <a:p>
            <a:pPr defTabSz="868680"/>
            <a:r>
              <a:rPr lang="en-US" sz="1710" dirty="0" err="1">
                <a:solidFill>
                  <a:prstClr val="black"/>
                </a:solidFill>
                <a:latin typeface="Calibri"/>
              </a:rPr>
              <a:t>foreach</a:t>
            </a:r>
            <a:r>
              <a:rPr lang="en-US" sz="1710" dirty="0">
                <a:solidFill>
                  <a:prstClr val="black"/>
                </a:solidFill>
                <a:latin typeface="Calibri"/>
              </a:rPr>
              <a:t> ($works as $art)</a:t>
            </a:r>
          </a:p>
          <a:p>
            <a:pPr defTabSz="868680"/>
            <a:r>
              <a:rPr lang="en-US" sz="1710" dirty="0">
                <a:solidFill>
                  <a:prstClr val="black"/>
                </a:solidFill>
                <a:latin typeface="Calibri"/>
              </a:rPr>
              <a:t>{</a:t>
            </a:r>
          </a:p>
          <a:p>
            <a:pPr defTabSz="868680"/>
            <a:r>
              <a:rPr lang="en-US" sz="1710" i="1" dirty="0">
                <a:solidFill>
                  <a:prstClr val="black"/>
                </a:solidFill>
                <a:latin typeface="Calibri"/>
              </a:rPr>
              <a:t>// the beauty of polymorphism:</a:t>
            </a:r>
          </a:p>
          <a:p>
            <a:pPr defTabSz="868680"/>
            <a:r>
              <a:rPr lang="en-US" sz="1710" i="1" dirty="0">
                <a:solidFill>
                  <a:prstClr val="black"/>
                </a:solidFill>
                <a:latin typeface="Calibri"/>
              </a:rPr>
              <a:t>// the appropriate __</a:t>
            </a:r>
            <a:r>
              <a:rPr lang="en-US" sz="1710" i="1" dirty="0" err="1">
                <a:solidFill>
                  <a:prstClr val="black"/>
                </a:solidFill>
                <a:latin typeface="Calibri"/>
              </a:rPr>
              <a:t>toString</a:t>
            </a:r>
            <a:r>
              <a:rPr lang="en-US" sz="1710" i="1" dirty="0">
                <a:solidFill>
                  <a:prstClr val="black"/>
                </a:solidFill>
                <a:latin typeface="Calibri"/>
              </a:rPr>
              <a:t>() method will be called!</a:t>
            </a:r>
          </a:p>
          <a:p>
            <a:pPr defTabSz="868680"/>
            <a:r>
              <a:rPr lang="en-US" sz="1710" dirty="0">
                <a:solidFill>
                  <a:prstClr val="black"/>
                </a:solidFill>
                <a:latin typeface="Calibri"/>
              </a:rPr>
              <a:t>echo $art;</a:t>
            </a:r>
          </a:p>
          <a:p>
            <a:pPr defTabSz="868680"/>
            <a:r>
              <a:rPr lang="en-US" sz="1710" dirty="0">
                <a:solidFill>
                  <a:prstClr val="black"/>
                </a:solidFill>
                <a:latin typeface="Calibri"/>
              </a:rPr>
              <a:t>}</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18" y="346869"/>
            <a:ext cx="7492365" cy="883814"/>
          </a:xfrm>
        </p:spPr>
        <p:txBody>
          <a:bodyPr>
            <a:normAutofit fontScale="90000"/>
          </a:bodyPr>
          <a:lstStyle/>
          <a:p>
            <a:r>
              <a:rPr lang="en-US" dirty="0">
                <a:latin typeface="Times New Roman" pitchFamily="18" charset="0"/>
                <a:cs typeface="Times New Roman" pitchFamily="18" charset="0"/>
              </a:rPr>
              <a:t>    Arrays  Defining an array</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25818" y="1230684"/>
            <a:ext cx="7492365" cy="4637432"/>
          </a:xfrm>
        </p:spPr>
        <p:txBody>
          <a:bodyPr/>
          <a:lstStyle/>
          <a:p>
            <a:r>
              <a:rPr lang="en-US" sz="2660" dirty="0">
                <a:latin typeface="Times New Roman" pitchFamily="18" charset="0"/>
                <a:cs typeface="Times New Roman" pitchFamily="18" charset="0"/>
              </a:rPr>
              <a:t>The following declares an empty array named days:</a:t>
            </a:r>
          </a:p>
          <a:p>
            <a:r>
              <a:rPr lang="en-US" sz="2660" b="1" dirty="0">
                <a:latin typeface="Times New Roman" pitchFamily="18" charset="0"/>
                <a:cs typeface="Times New Roman" pitchFamily="18" charset="0"/>
              </a:rPr>
              <a:t>$days = array();</a:t>
            </a:r>
          </a:p>
          <a:p>
            <a:r>
              <a:rPr lang="en-US" sz="2660" dirty="0">
                <a:latin typeface="Times New Roman" pitchFamily="18" charset="0"/>
                <a:cs typeface="Times New Roman" pitchFamily="18" charset="0"/>
              </a:rPr>
              <a:t>You can also initialize it with a comma-delimited list of values inside the ( ) braces using either of two following syntaxes:</a:t>
            </a:r>
          </a:p>
          <a:p>
            <a:r>
              <a:rPr lang="en-US" sz="2660" dirty="0">
                <a:latin typeface="Times New Roman" pitchFamily="18" charset="0"/>
                <a:cs typeface="Times New Roman" pitchFamily="18" charset="0"/>
              </a:rPr>
              <a:t>$days = array("</a:t>
            </a:r>
            <a:r>
              <a:rPr lang="en-US" sz="2660" dirty="0" err="1">
                <a:latin typeface="Times New Roman" pitchFamily="18" charset="0"/>
                <a:cs typeface="Times New Roman" pitchFamily="18" charset="0"/>
              </a:rPr>
              <a:t>Mon","Tue","Wed","Thu","Fri</a:t>
            </a:r>
            <a:r>
              <a:rPr lang="en-US" sz="2660" dirty="0">
                <a:latin typeface="Times New Roman" pitchFamily="18" charset="0"/>
                <a:cs typeface="Times New Roman" pitchFamily="18" charset="0"/>
              </a:rPr>
              <a:t>");</a:t>
            </a:r>
          </a:p>
          <a:p>
            <a:r>
              <a:rPr lang="en-US" sz="2660" dirty="0">
                <a:latin typeface="Times New Roman" pitchFamily="18" charset="0"/>
                <a:cs typeface="Times New Roman" pitchFamily="18" charset="0"/>
              </a:rPr>
              <a:t>$days = ["</a:t>
            </a:r>
            <a:r>
              <a:rPr lang="en-US" sz="2660" dirty="0" err="1">
                <a:latin typeface="Times New Roman" pitchFamily="18" charset="0"/>
                <a:cs typeface="Times New Roman" pitchFamily="18" charset="0"/>
              </a:rPr>
              <a:t>Mon","Tue","Wed","Thu","Fri</a:t>
            </a:r>
            <a:r>
              <a:rPr lang="en-US" sz="2660" dirty="0">
                <a:latin typeface="Times New Roman" pitchFamily="18" charset="0"/>
                <a:cs typeface="Times New Roman" pitchFamily="18" charset="0"/>
              </a:rPr>
              <a:t>"]; </a:t>
            </a:r>
            <a:r>
              <a:rPr lang="en-US" sz="2660" i="1" dirty="0">
                <a:latin typeface="Times New Roman" pitchFamily="18" charset="0"/>
                <a:cs typeface="Times New Roman" pitchFamily="18" charset="0"/>
              </a:rPr>
              <a:t>// alternate</a:t>
            </a:r>
            <a:endParaRPr lang="en-US" sz="2660" b="1"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3258682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25605"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25606" name="Rectangle 5"/>
          <p:cNvSpPr>
            <a:spLocks noChangeArrowheads="1"/>
          </p:cNvSpPr>
          <p:nvPr/>
        </p:nvSpPr>
        <p:spPr bwMode="auto">
          <a:xfrm>
            <a:off x="1721644" y="361950"/>
            <a:ext cx="6756024" cy="2197525"/>
          </a:xfrm>
          <a:prstGeom prst="rect">
            <a:avLst/>
          </a:prstGeom>
          <a:noFill/>
          <a:ln w="9525">
            <a:noFill/>
            <a:miter lim="800000"/>
            <a:headEnd/>
            <a:tailEnd/>
          </a:ln>
        </p:spPr>
        <p:txBody>
          <a:bodyPr wrap="square">
            <a:spAutoFit/>
          </a:bodyPr>
          <a:lstStyle/>
          <a:p>
            <a:pPr defTabSz="868680"/>
            <a:r>
              <a:rPr lang="en-US" sz="1710" i="1" dirty="0">
                <a:solidFill>
                  <a:prstClr val="black"/>
                </a:solidFill>
                <a:latin typeface="Calibri"/>
              </a:rPr>
              <a:t>// add works to artist ... any type of art class will work</a:t>
            </a:r>
          </a:p>
          <a:p>
            <a:pPr defTabSz="868680"/>
            <a:r>
              <a:rPr lang="en-US" sz="1710" dirty="0">
                <a:solidFill>
                  <a:prstClr val="black"/>
                </a:solidFill>
                <a:latin typeface="Calibri"/>
              </a:rPr>
              <a:t>$</a:t>
            </a:r>
            <a:r>
              <a:rPr lang="en-US" sz="1710" dirty="0" err="1">
                <a:solidFill>
                  <a:prstClr val="black"/>
                </a:solidFill>
                <a:latin typeface="Calibri"/>
              </a:rPr>
              <a:t>picasso</a:t>
            </a:r>
            <a:r>
              <a:rPr lang="en-US" sz="1710" dirty="0">
                <a:solidFill>
                  <a:prstClr val="black"/>
                </a:solidFill>
                <a:latin typeface="Calibri"/>
              </a:rPr>
              <a:t>-&gt;</a:t>
            </a:r>
            <a:r>
              <a:rPr lang="en-US" sz="1710" dirty="0" err="1">
                <a:solidFill>
                  <a:prstClr val="black"/>
                </a:solidFill>
                <a:latin typeface="Calibri"/>
              </a:rPr>
              <a:t>addWork</a:t>
            </a:r>
            <a:r>
              <a:rPr lang="en-US" sz="1710" dirty="0">
                <a:solidFill>
                  <a:prstClr val="black"/>
                </a:solidFill>
                <a:latin typeface="Calibri"/>
              </a:rPr>
              <a:t>($</a:t>
            </a:r>
            <a:r>
              <a:rPr lang="en-US" sz="1710" dirty="0" err="1">
                <a:solidFill>
                  <a:prstClr val="black"/>
                </a:solidFill>
                <a:latin typeface="Calibri"/>
              </a:rPr>
              <a:t>guernica</a:t>
            </a:r>
            <a:r>
              <a:rPr lang="en-US" sz="1710" dirty="0">
                <a:solidFill>
                  <a:prstClr val="black"/>
                </a:solidFill>
                <a:latin typeface="Calibri"/>
              </a:rPr>
              <a:t>);</a:t>
            </a:r>
          </a:p>
          <a:p>
            <a:pPr defTabSz="868680"/>
            <a:r>
              <a:rPr lang="en-US" sz="1710" dirty="0">
                <a:solidFill>
                  <a:prstClr val="black"/>
                </a:solidFill>
                <a:latin typeface="Calibri"/>
              </a:rPr>
              <a:t>$</a:t>
            </a:r>
            <a:r>
              <a:rPr lang="en-US" sz="1710" dirty="0" err="1">
                <a:solidFill>
                  <a:prstClr val="black"/>
                </a:solidFill>
                <a:latin typeface="Calibri"/>
              </a:rPr>
              <a:t>picasso</a:t>
            </a:r>
            <a:r>
              <a:rPr lang="en-US" sz="1710" dirty="0">
                <a:solidFill>
                  <a:prstClr val="black"/>
                </a:solidFill>
                <a:latin typeface="Calibri"/>
              </a:rPr>
              <a:t>-&gt;</a:t>
            </a:r>
            <a:r>
              <a:rPr lang="en-US" sz="1710" dirty="0" err="1">
                <a:solidFill>
                  <a:prstClr val="black"/>
                </a:solidFill>
                <a:latin typeface="Calibri"/>
              </a:rPr>
              <a:t>addWork</a:t>
            </a:r>
            <a:r>
              <a:rPr lang="en-US" sz="1710" dirty="0">
                <a:solidFill>
                  <a:prstClr val="black"/>
                </a:solidFill>
                <a:latin typeface="Calibri"/>
              </a:rPr>
              <a:t>($</a:t>
            </a:r>
            <a:r>
              <a:rPr lang="en-US" sz="1710" dirty="0" err="1">
                <a:solidFill>
                  <a:prstClr val="black"/>
                </a:solidFill>
                <a:latin typeface="Calibri"/>
              </a:rPr>
              <a:t>chicago</a:t>
            </a:r>
            <a:r>
              <a:rPr lang="en-US" sz="1710" dirty="0">
                <a:solidFill>
                  <a:prstClr val="black"/>
                </a:solidFill>
                <a:latin typeface="Calibri"/>
              </a:rPr>
              <a:t>);</a:t>
            </a:r>
          </a:p>
          <a:p>
            <a:pPr defTabSz="868680"/>
            <a:r>
              <a:rPr lang="en-US" sz="1710" i="1" dirty="0">
                <a:solidFill>
                  <a:prstClr val="black"/>
                </a:solidFill>
                <a:latin typeface="Calibri"/>
              </a:rPr>
              <a:t>// do the same type of loop</a:t>
            </a:r>
          </a:p>
          <a:p>
            <a:pPr defTabSz="868680"/>
            <a:r>
              <a:rPr lang="en-US" sz="1710" dirty="0" err="1">
                <a:solidFill>
                  <a:prstClr val="black"/>
                </a:solidFill>
                <a:latin typeface="Calibri"/>
              </a:rPr>
              <a:t>foreach</a:t>
            </a:r>
            <a:r>
              <a:rPr lang="en-US" sz="1710" dirty="0">
                <a:solidFill>
                  <a:prstClr val="black"/>
                </a:solidFill>
                <a:latin typeface="Calibri"/>
              </a:rPr>
              <a:t> ($</a:t>
            </a:r>
            <a:r>
              <a:rPr lang="en-US" sz="1710" dirty="0" err="1">
                <a:solidFill>
                  <a:prstClr val="black"/>
                </a:solidFill>
                <a:latin typeface="Calibri"/>
              </a:rPr>
              <a:t>picasso</a:t>
            </a:r>
            <a:r>
              <a:rPr lang="en-US" sz="1710" dirty="0">
                <a:solidFill>
                  <a:prstClr val="black"/>
                </a:solidFill>
                <a:latin typeface="Calibri"/>
              </a:rPr>
              <a:t>-&gt;</a:t>
            </a:r>
            <a:r>
              <a:rPr lang="en-US" sz="1710" dirty="0" err="1">
                <a:solidFill>
                  <a:prstClr val="black"/>
                </a:solidFill>
                <a:latin typeface="Calibri"/>
              </a:rPr>
              <a:t>getWorks</a:t>
            </a:r>
            <a:r>
              <a:rPr lang="en-US" sz="1710" dirty="0">
                <a:solidFill>
                  <a:prstClr val="black"/>
                </a:solidFill>
                <a:latin typeface="Calibri"/>
              </a:rPr>
              <a:t>() as $art) {</a:t>
            </a:r>
          </a:p>
          <a:p>
            <a:pPr defTabSz="868680"/>
            <a:r>
              <a:rPr lang="en-US" sz="1710" dirty="0">
                <a:solidFill>
                  <a:prstClr val="black"/>
                </a:solidFill>
                <a:latin typeface="Calibri"/>
              </a:rPr>
              <a:t>echo $art; </a:t>
            </a:r>
            <a:r>
              <a:rPr lang="en-US" sz="1710" i="1" dirty="0">
                <a:solidFill>
                  <a:prstClr val="black"/>
                </a:solidFill>
                <a:latin typeface="Calibri"/>
              </a:rPr>
              <a:t>// again polymorphism at work</a:t>
            </a:r>
          </a:p>
          <a:p>
            <a:pPr defTabSz="868680"/>
            <a:r>
              <a:rPr lang="en-US" sz="1710" dirty="0">
                <a:solidFill>
                  <a:prstClr val="black"/>
                </a:solidFill>
                <a:latin typeface="Calibri"/>
              </a:rPr>
              <a:t>}</a:t>
            </a:r>
          </a:p>
          <a:p>
            <a:pPr algn="ctr" defTabSz="868680"/>
            <a:r>
              <a:rPr lang="en-US" sz="1710" b="1" dirty="0">
                <a:solidFill>
                  <a:prstClr val="black"/>
                </a:solidFill>
                <a:latin typeface="Calibri"/>
              </a:rPr>
              <a:t>Using polymorphism</a:t>
            </a:r>
            <a:endParaRPr lang="en-US" sz="1710" dirty="0">
              <a:solidFill>
                <a:prstClr val="black"/>
              </a:solidFill>
              <a:latin typeface="Calibri"/>
            </a:endParaRPr>
          </a:p>
        </p:txBody>
      </p:sp>
      <p:sp>
        <p:nvSpPr>
          <p:cNvPr id="7" name="Rectangle 6"/>
          <p:cNvSpPr/>
          <p:nvPr/>
        </p:nvSpPr>
        <p:spPr>
          <a:xfrm>
            <a:off x="445770" y="3040380"/>
            <a:ext cx="8107680" cy="2197525"/>
          </a:xfrm>
          <a:prstGeom prst="rect">
            <a:avLst/>
          </a:prstGeom>
        </p:spPr>
        <p:txBody>
          <a:bodyPr wrap="square">
            <a:spAutoFit/>
          </a:bodyPr>
          <a:lstStyle/>
          <a:p>
            <a:pPr defTabSz="868680">
              <a:defRPr/>
            </a:pPr>
            <a:r>
              <a:rPr lang="en-US" sz="2280" b="1" dirty="0">
                <a:solidFill>
                  <a:prstClr val="black"/>
                </a:solidFill>
                <a:latin typeface="Times New Roman" pitchFamily="18" charset="0"/>
                <a:cs typeface="Times New Roman" pitchFamily="18" charset="0"/>
              </a:rPr>
              <a:t>Object interfaces</a:t>
            </a:r>
          </a:p>
          <a:p>
            <a:pPr defTabSz="868680">
              <a:defRPr/>
            </a:pPr>
            <a:r>
              <a:rPr lang="en-US" sz="2280" dirty="0">
                <a:solidFill>
                  <a:prstClr val="black"/>
                </a:solidFill>
                <a:latin typeface="Times New Roman" pitchFamily="18" charset="0"/>
                <a:cs typeface="Times New Roman" pitchFamily="18" charset="0"/>
              </a:rPr>
              <a:t>	An object </a:t>
            </a:r>
            <a:r>
              <a:rPr lang="en-US" sz="2280" b="1" dirty="0">
                <a:solidFill>
                  <a:prstClr val="black"/>
                </a:solidFill>
                <a:latin typeface="Times New Roman" pitchFamily="18" charset="0"/>
                <a:cs typeface="Times New Roman" pitchFamily="18" charset="0"/>
              </a:rPr>
              <a:t>interface is a way of defining a formal list of methods that a class must </a:t>
            </a:r>
            <a:r>
              <a:rPr lang="en-US" sz="2280" dirty="0">
                <a:solidFill>
                  <a:prstClr val="black"/>
                </a:solidFill>
                <a:latin typeface="Times New Roman" pitchFamily="18" charset="0"/>
                <a:cs typeface="Times New Roman" pitchFamily="18" charset="0"/>
              </a:rPr>
              <a:t>implement without specifying their implementation. Interfaces provide a mechanism for defining what a class can do without specifying how it does it, which is often a very useful design technique.</a:t>
            </a:r>
          </a:p>
        </p:txBody>
      </p:sp>
    </p:spTree>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26629"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6" name="Rectangle 5"/>
          <p:cNvSpPr/>
          <p:nvPr/>
        </p:nvSpPr>
        <p:spPr>
          <a:xfrm>
            <a:off x="1090599" y="387567"/>
            <a:ext cx="7286889" cy="4653582"/>
          </a:xfrm>
          <a:prstGeom prst="rect">
            <a:avLst/>
          </a:prstGeom>
        </p:spPr>
        <p:txBody>
          <a:bodyPr>
            <a:spAutoFit/>
          </a:bodyPr>
          <a:lstStyle/>
          <a:p>
            <a:pPr defTabSz="868680">
              <a:defRPr/>
            </a:pPr>
            <a:r>
              <a:rPr lang="en-US" sz="2280" dirty="0">
                <a:solidFill>
                  <a:prstClr val="black"/>
                </a:solidFill>
                <a:latin typeface="Calibri"/>
              </a:rPr>
              <a:t>	</a:t>
            </a:r>
            <a:r>
              <a:rPr lang="en-US" sz="2280" dirty="0">
                <a:solidFill>
                  <a:prstClr val="black"/>
                </a:solidFill>
                <a:latin typeface="Times New Roman" pitchFamily="18" charset="0"/>
                <a:cs typeface="Times New Roman" pitchFamily="18" charset="0"/>
              </a:rPr>
              <a:t>Interfaces are defined using the interface keyword, and look similar to standard PHP classes, except an interface contains no properties and its methods do not have method bodies defined.</a:t>
            </a:r>
          </a:p>
          <a:p>
            <a:pPr marL="2171700" lvl="5" defTabSz="868680">
              <a:defRPr/>
            </a:pPr>
            <a:r>
              <a:rPr lang="en-US" sz="2280" dirty="0">
                <a:solidFill>
                  <a:prstClr val="black"/>
                </a:solidFill>
                <a:latin typeface="Times New Roman" pitchFamily="18" charset="0"/>
                <a:cs typeface="Times New Roman" pitchFamily="18" charset="0"/>
              </a:rPr>
              <a:t>interface Viewable {</a:t>
            </a:r>
          </a:p>
          <a:p>
            <a:pPr marL="2171700" lvl="5" defTabSz="868680">
              <a:defRPr/>
            </a:pPr>
            <a:r>
              <a:rPr lang="en-US" sz="2280" dirty="0">
                <a:solidFill>
                  <a:prstClr val="black"/>
                </a:solidFill>
                <a:latin typeface="Times New Roman" pitchFamily="18" charset="0"/>
                <a:cs typeface="Times New Roman" pitchFamily="18" charset="0"/>
              </a:rPr>
              <a:t>public function </a:t>
            </a:r>
            <a:r>
              <a:rPr lang="en-US" sz="2280" dirty="0" err="1">
                <a:solidFill>
                  <a:prstClr val="black"/>
                </a:solidFill>
                <a:latin typeface="Times New Roman" pitchFamily="18" charset="0"/>
                <a:cs typeface="Times New Roman" pitchFamily="18" charset="0"/>
              </a:rPr>
              <a:t>getSize</a:t>
            </a:r>
            <a:r>
              <a:rPr lang="en-US" sz="2280" dirty="0">
                <a:solidFill>
                  <a:prstClr val="black"/>
                </a:solidFill>
                <a:latin typeface="Times New Roman" pitchFamily="18" charset="0"/>
                <a:cs typeface="Times New Roman" pitchFamily="18" charset="0"/>
              </a:rPr>
              <a:t>();</a:t>
            </a:r>
          </a:p>
          <a:p>
            <a:pPr marL="2171700" lvl="5" defTabSz="868680">
              <a:defRPr/>
            </a:pPr>
            <a:r>
              <a:rPr lang="en-US" sz="2280" dirty="0">
                <a:solidFill>
                  <a:prstClr val="black"/>
                </a:solidFill>
                <a:latin typeface="Times New Roman" pitchFamily="18" charset="0"/>
                <a:cs typeface="Times New Roman" pitchFamily="18" charset="0"/>
              </a:rPr>
              <a:t>public function </a:t>
            </a:r>
            <a:r>
              <a:rPr lang="en-US" sz="2280" dirty="0" err="1">
                <a:solidFill>
                  <a:prstClr val="black"/>
                </a:solidFill>
                <a:latin typeface="Times New Roman" pitchFamily="18" charset="0"/>
                <a:cs typeface="Times New Roman" pitchFamily="18" charset="0"/>
              </a:rPr>
              <a:t>getPNG</a:t>
            </a:r>
            <a:r>
              <a:rPr lang="en-US" sz="2280" dirty="0">
                <a:solidFill>
                  <a:prstClr val="black"/>
                </a:solidFill>
                <a:latin typeface="Times New Roman" pitchFamily="18" charset="0"/>
                <a:cs typeface="Times New Roman" pitchFamily="18" charset="0"/>
              </a:rPr>
              <a:t>();</a:t>
            </a:r>
          </a:p>
          <a:p>
            <a:pPr marL="2171700" lvl="5" defTabSz="868680">
              <a:defRPr/>
            </a:pPr>
            <a:r>
              <a:rPr lang="en-US" sz="2280" dirty="0">
                <a:solidFill>
                  <a:prstClr val="black"/>
                </a:solidFill>
                <a:latin typeface="Times New Roman" pitchFamily="18" charset="0"/>
                <a:cs typeface="Times New Roman" pitchFamily="18" charset="0"/>
              </a:rPr>
              <a:t>}</a:t>
            </a:r>
          </a:p>
          <a:p>
            <a:pPr defTabSz="868680">
              <a:defRPr/>
            </a:pPr>
            <a:r>
              <a:rPr lang="en-US" sz="2280" dirty="0">
                <a:solidFill>
                  <a:prstClr val="black"/>
                </a:solidFill>
                <a:latin typeface="Times New Roman" pitchFamily="18" charset="0"/>
                <a:cs typeface="Times New Roman" pitchFamily="18" charset="0"/>
              </a:rPr>
              <a:t>	PHP, a class can be said to </a:t>
            </a:r>
            <a:r>
              <a:rPr lang="en-US" sz="2280" i="1" dirty="0">
                <a:solidFill>
                  <a:prstClr val="black"/>
                </a:solidFill>
                <a:latin typeface="Times New Roman" pitchFamily="18" charset="0"/>
                <a:cs typeface="Times New Roman" pitchFamily="18" charset="0"/>
              </a:rPr>
              <a:t>implement an interface, using the implements</a:t>
            </a:r>
          </a:p>
          <a:p>
            <a:pPr defTabSz="868680">
              <a:defRPr/>
            </a:pPr>
            <a:r>
              <a:rPr lang="en-US" sz="2280" dirty="0">
                <a:solidFill>
                  <a:prstClr val="black"/>
                </a:solidFill>
                <a:latin typeface="Times New Roman" pitchFamily="18" charset="0"/>
                <a:cs typeface="Times New Roman" pitchFamily="18" charset="0"/>
              </a:rPr>
              <a:t>keyword:</a:t>
            </a:r>
          </a:p>
          <a:p>
            <a:pPr defTabSz="868680">
              <a:defRPr/>
            </a:pPr>
            <a:r>
              <a:rPr lang="en-US" sz="2280" dirty="0">
                <a:solidFill>
                  <a:prstClr val="black"/>
                </a:solidFill>
                <a:latin typeface="Times New Roman" pitchFamily="18" charset="0"/>
                <a:cs typeface="Times New Roman" pitchFamily="18" charset="0"/>
              </a:rPr>
              <a:t>	class Painting extends Art implements Viewable { ... }</a:t>
            </a:r>
          </a:p>
        </p:txBody>
      </p:sp>
    </p:spTree>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1"/>
          <p:cNvPicPr>
            <a:picLocks noChangeAspect="1" noChangeArrowheads="1"/>
          </p:cNvPicPr>
          <p:nvPr/>
        </p:nvPicPr>
        <p:blipFill>
          <a:blip r:embed="rId2" cstate="print"/>
          <a:srcRect/>
          <a:stretch>
            <a:fillRect/>
          </a:stretch>
        </p:blipFill>
        <p:spPr bwMode="auto">
          <a:xfrm>
            <a:off x="228600" y="5429250"/>
            <a:ext cx="1411605" cy="1085850"/>
          </a:xfrm>
          <a:prstGeom prst="rect">
            <a:avLst/>
          </a:prstGeom>
          <a:noFill/>
          <a:ln w="9525">
            <a:noFill/>
            <a:miter lim="800000"/>
            <a:headEnd/>
            <a:tailEnd/>
          </a:ln>
        </p:spPr>
      </p:pic>
      <p:sp>
        <p:nvSpPr>
          <p:cNvPr id="19" name="Title 3"/>
          <p:cNvSpPr txBox="1">
            <a:spLocks/>
          </p:cNvSpPr>
          <p:nvPr/>
        </p:nvSpPr>
        <p:spPr>
          <a:xfrm>
            <a:off x="559367" y="809416"/>
            <a:ext cx="8088747" cy="4620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41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ct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highlight>
                <a:srgbClr val="FFFF00"/>
              </a:highlight>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a:p>
            <a:pPr algn="r" defTabSz="868680">
              <a:lnSpc>
                <a:spcPct val="101000"/>
              </a:lnSpc>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defRPr/>
            </a:pPr>
            <a:endParaRPr lang="en-IN" altLang="en-US" sz="2280" b="1" dirty="0">
              <a:solidFill>
                <a:prstClr val="black"/>
              </a:solidFill>
              <a:latin typeface="Times New Roman" panose="02020603050405020304" pitchFamily="18" charset="0"/>
              <a:cs typeface="Times New Roman" panose="02020603050405020304" pitchFamily="18" charset="0"/>
            </a:endParaRPr>
          </a:p>
        </p:txBody>
      </p:sp>
      <p:sp>
        <p:nvSpPr>
          <p:cNvPr id="27653" name="Rectangle 4"/>
          <p:cNvSpPr>
            <a:spLocks noChangeArrowheads="1"/>
          </p:cNvSpPr>
          <p:nvPr/>
        </p:nvSpPr>
        <p:spPr bwMode="auto">
          <a:xfrm>
            <a:off x="1110854" y="387589"/>
            <a:ext cx="6304717" cy="1320361"/>
          </a:xfrm>
          <a:prstGeom prst="rect">
            <a:avLst/>
          </a:prstGeom>
          <a:noFill/>
          <a:ln w="9525">
            <a:noFill/>
            <a:miter lim="800000"/>
            <a:headEnd/>
            <a:tailEnd/>
          </a:ln>
        </p:spPr>
        <p:txBody>
          <a:bodyPr>
            <a:spAutoFit/>
          </a:bodyPr>
          <a:lstStyle/>
          <a:p>
            <a:pPr defTabSz="868680"/>
            <a:br>
              <a:rPr lang="en-US" sz="2280">
                <a:solidFill>
                  <a:prstClr val="black"/>
                </a:solidFill>
                <a:latin typeface="Times New Roman" pitchFamily="18" charset="0"/>
                <a:cs typeface="Times New Roman" pitchFamily="18" charset="0"/>
              </a:rPr>
            </a:br>
            <a:endParaRPr lang="en-US" sz="2280">
              <a:solidFill>
                <a:prstClr val="black"/>
              </a:solidFill>
              <a:latin typeface="Times New Roman" pitchFamily="18" charset="0"/>
              <a:cs typeface="Times New Roman" pitchFamily="18" charset="0"/>
            </a:endParaRPr>
          </a:p>
          <a:p>
            <a:pPr defTabSz="868680"/>
            <a:br>
              <a:rPr lang="en-US" sz="1710">
                <a:solidFill>
                  <a:prstClr val="black"/>
                </a:solidFill>
                <a:latin typeface="Calibri"/>
              </a:rPr>
            </a:br>
            <a:endParaRPr lang="en-US" sz="1710">
              <a:solidFill>
                <a:prstClr val="black"/>
              </a:solidFill>
              <a:latin typeface="Calibri"/>
            </a:endParaRPr>
          </a:p>
        </p:txBody>
      </p:sp>
      <p:sp>
        <p:nvSpPr>
          <p:cNvPr id="27654" name="Rectangle 5"/>
          <p:cNvSpPr>
            <a:spLocks noChangeArrowheads="1"/>
          </p:cNvSpPr>
          <p:nvPr/>
        </p:nvSpPr>
        <p:spPr bwMode="auto">
          <a:xfrm>
            <a:off x="2110740" y="159863"/>
            <a:ext cx="5791200" cy="6057043"/>
          </a:xfrm>
          <a:prstGeom prst="rect">
            <a:avLst/>
          </a:prstGeom>
          <a:noFill/>
          <a:ln w="9525">
            <a:noFill/>
            <a:miter lim="800000"/>
            <a:headEnd/>
            <a:tailEnd/>
          </a:ln>
        </p:spPr>
        <p:txBody>
          <a:bodyPr wrap="square">
            <a:spAutoFit/>
          </a:bodyPr>
          <a:lstStyle/>
          <a:p>
            <a:pPr defTabSz="868680"/>
            <a:r>
              <a:rPr lang="en-US" sz="2280">
                <a:solidFill>
                  <a:prstClr val="black"/>
                </a:solidFill>
                <a:latin typeface="Times New Roman" pitchFamily="18" charset="0"/>
                <a:cs typeface="Times New Roman" pitchFamily="18" charset="0"/>
              </a:rPr>
              <a:t>interface Viewable {</a:t>
            </a:r>
          </a:p>
          <a:p>
            <a:pPr defTabSz="868680"/>
            <a:r>
              <a:rPr lang="en-US" sz="2280">
                <a:solidFill>
                  <a:prstClr val="black"/>
                </a:solidFill>
                <a:latin typeface="Times New Roman" pitchFamily="18" charset="0"/>
                <a:cs typeface="Times New Roman" pitchFamily="18" charset="0"/>
              </a:rPr>
              <a:t>public function getSize();</a:t>
            </a:r>
          </a:p>
          <a:p>
            <a:pPr defTabSz="868680"/>
            <a:r>
              <a:rPr lang="en-US" sz="2280">
                <a:solidFill>
                  <a:prstClr val="black"/>
                </a:solidFill>
                <a:latin typeface="Times New Roman" pitchFamily="18" charset="0"/>
                <a:cs typeface="Times New Roman" pitchFamily="18" charset="0"/>
              </a:rPr>
              <a:t>public function getPNG();</a:t>
            </a:r>
          </a:p>
          <a:p>
            <a:pPr defTabSz="868680"/>
            <a:r>
              <a:rPr lang="en-US" sz="2280">
                <a:solidFill>
                  <a:prstClr val="black"/>
                </a:solidFill>
                <a:latin typeface="Times New Roman" pitchFamily="18" charset="0"/>
                <a:cs typeface="Times New Roman" pitchFamily="18" charset="0"/>
              </a:rPr>
              <a:t>}</a:t>
            </a:r>
          </a:p>
          <a:p>
            <a:pPr defTabSz="868680"/>
            <a:r>
              <a:rPr lang="en-US" sz="2280">
                <a:solidFill>
                  <a:prstClr val="black"/>
                </a:solidFill>
                <a:latin typeface="Times New Roman" pitchFamily="18" charset="0"/>
                <a:cs typeface="Times New Roman" pitchFamily="18" charset="0"/>
              </a:rPr>
              <a:t>class Painting extends Art implements Viewable {</a:t>
            </a:r>
          </a:p>
          <a:p>
            <a:pPr defTabSz="868680"/>
            <a:r>
              <a:rPr lang="en-US" sz="2280">
                <a:solidFill>
                  <a:prstClr val="black"/>
                </a:solidFill>
                <a:latin typeface="Times New Roman" pitchFamily="18" charset="0"/>
                <a:cs typeface="Times New Roman" pitchFamily="18" charset="0"/>
              </a:rPr>
              <a:t>...</a:t>
            </a:r>
          </a:p>
          <a:p>
            <a:pPr defTabSz="868680"/>
            <a:r>
              <a:rPr lang="en-US" sz="2280">
                <a:solidFill>
                  <a:prstClr val="black"/>
                </a:solidFill>
                <a:latin typeface="Times New Roman" pitchFamily="18" charset="0"/>
                <a:cs typeface="Times New Roman" pitchFamily="18" charset="0"/>
              </a:rPr>
              <a:t>public function getPNG() {</a:t>
            </a:r>
          </a:p>
          <a:p>
            <a:pPr defTabSz="868680"/>
            <a:r>
              <a:rPr lang="en-US" sz="2280" i="1">
                <a:solidFill>
                  <a:prstClr val="black"/>
                </a:solidFill>
                <a:latin typeface="Times New Roman" pitchFamily="18" charset="0"/>
                <a:cs typeface="Times New Roman" pitchFamily="18" charset="0"/>
              </a:rPr>
              <a:t>//return image data would go here</a:t>
            </a:r>
          </a:p>
          <a:p>
            <a:pPr defTabSz="868680"/>
            <a:r>
              <a:rPr lang="en-US" sz="2280">
                <a:solidFill>
                  <a:prstClr val="black"/>
                </a:solidFill>
                <a:latin typeface="Times New Roman" pitchFamily="18" charset="0"/>
                <a:cs typeface="Times New Roman" pitchFamily="18" charset="0"/>
              </a:rPr>
              <a:t>...</a:t>
            </a:r>
          </a:p>
          <a:p>
            <a:pPr defTabSz="868680"/>
            <a:r>
              <a:rPr lang="en-US" sz="2280">
                <a:solidFill>
                  <a:prstClr val="black"/>
                </a:solidFill>
                <a:latin typeface="Times New Roman" pitchFamily="18" charset="0"/>
                <a:cs typeface="Times New Roman" pitchFamily="18" charset="0"/>
              </a:rPr>
              <a:t>}</a:t>
            </a:r>
          </a:p>
          <a:p>
            <a:pPr defTabSz="868680"/>
            <a:r>
              <a:rPr lang="en-US" sz="2280">
                <a:solidFill>
                  <a:prstClr val="black"/>
                </a:solidFill>
                <a:latin typeface="Times New Roman" pitchFamily="18" charset="0"/>
                <a:cs typeface="Times New Roman" pitchFamily="18" charset="0"/>
              </a:rPr>
              <a:t>public function getSize() {</a:t>
            </a:r>
          </a:p>
          <a:p>
            <a:pPr defTabSz="868680"/>
            <a:r>
              <a:rPr lang="en-US" sz="2280" i="1">
                <a:solidFill>
                  <a:prstClr val="black"/>
                </a:solidFill>
                <a:latin typeface="Times New Roman" pitchFamily="18" charset="0"/>
                <a:cs typeface="Times New Roman" pitchFamily="18" charset="0"/>
              </a:rPr>
              <a:t>//return image size would go here</a:t>
            </a:r>
          </a:p>
          <a:p>
            <a:pPr defTabSz="868680"/>
            <a:r>
              <a:rPr lang="en-US" sz="2280">
                <a:solidFill>
                  <a:prstClr val="black"/>
                </a:solidFill>
                <a:latin typeface="Times New Roman" pitchFamily="18" charset="0"/>
                <a:cs typeface="Times New Roman" pitchFamily="18" charset="0"/>
              </a:rPr>
              <a:t>...</a:t>
            </a:r>
          </a:p>
          <a:p>
            <a:pPr defTabSz="868680"/>
            <a:r>
              <a:rPr lang="en-US" sz="2280">
                <a:solidFill>
                  <a:prstClr val="black"/>
                </a:solidFill>
                <a:latin typeface="Times New Roman" pitchFamily="18" charset="0"/>
                <a:cs typeface="Times New Roman" pitchFamily="18" charset="0"/>
              </a:rPr>
              <a:t>}</a:t>
            </a:r>
          </a:p>
          <a:p>
            <a:pPr defTabSz="868680"/>
            <a:r>
              <a:rPr lang="en-US" sz="2280">
                <a:solidFill>
                  <a:prstClr val="black"/>
                </a:solidFill>
                <a:latin typeface="Times New Roman" pitchFamily="18" charset="0"/>
                <a:cs typeface="Times New Roman" pitchFamily="18" charset="0"/>
              </a:rPr>
              <a:t>}</a:t>
            </a:r>
          </a:p>
          <a:p>
            <a:pPr defTabSz="868680"/>
            <a:r>
              <a:rPr lang="en-US" sz="2280" b="1">
                <a:solidFill>
                  <a:prstClr val="black"/>
                </a:solidFill>
                <a:latin typeface="Times New Roman" pitchFamily="18" charset="0"/>
                <a:cs typeface="Times New Roman" pitchFamily="18" charset="0"/>
              </a:rPr>
              <a:t>Painting class implementing an interface</a:t>
            </a:r>
          </a:p>
        </p:txBody>
      </p:sp>
    </p:spTree>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0400" y="2266950"/>
            <a:ext cx="4572000" cy="667490"/>
          </a:xfrm>
          <a:prstGeom prst="rect">
            <a:avLst/>
          </a:prstGeom>
        </p:spPr>
        <p:txBody>
          <a:bodyPr vert="horz" wrap="square" lIns="0" tIns="51435" rIns="0" bIns="0" rtlCol="0">
            <a:spAutoFit/>
          </a:bodyPr>
          <a:lstStyle/>
          <a:p>
            <a:pPr marL="12700">
              <a:lnSpc>
                <a:spcPct val="100000"/>
              </a:lnSpc>
              <a:spcBef>
                <a:spcPts val="590"/>
              </a:spcBef>
            </a:pPr>
            <a:r>
              <a:rPr sz="4000" b="1" spc="-355" dirty="0">
                <a:solidFill>
                  <a:srgbClr val="1F487C"/>
                </a:solidFill>
                <a:latin typeface="Times New Roman" pitchFamily="18" charset="0"/>
                <a:cs typeface="Times New Roman" pitchFamily="18" charset="0"/>
              </a:rPr>
              <a:t>XML</a:t>
            </a:r>
            <a:r>
              <a:rPr sz="4000" b="1" spc="-275" dirty="0">
                <a:solidFill>
                  <a:srgbClr val="1F487C"/>
                </a:solidFill>
                <a:latin typeface="Times New Roman" pitchFamily="18" charset="0"/>
                <a:cs typeface="Times New Roman" pitchFamily="18" charset="0"/>
              </a:rPr>
              <a:t> </a:t>
            </a:r>
            <a:r>
              <a:rPr sz="4000" b="1" spc="-434" dirty="0">
                <a:latin typeface="Times New Roman" pitchFamily="18" charset="0"/>
                <a:cs typeface="Times New Roman" pitchFamily="18" charset="0"/>
              </a:rPr>
              <a:t>OVERVIEW</a:t>
            </a:r>
            <a:endParaRPr sz="4000" dirty="0">
              <a:latin typeface="Times New Roman" pitchFamily="18" charset="0"/>
              <a:cs typeface="Times New Roman"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3308350" cy="696595"/>
          </a:xfrm>
          <a:prstGeom prst="rect">
            <a:avLst/>
          </a:prstGeom>
        </p:spPr>
        <p:txBody>
          <a:bodyPr vert="horz" wrap="square" lIns="0" tIns="13335" rIns="0" bIns="0" rtlCol="0">
            <a:spAutoFit/>
          </a:bodyPr>
          <a:lstStyle/>
          <a:p>
            <a:pPr marL="12700">
              <a:lnSpc>
                <a:spcPct val="100000"/>
              </a:lnSpc>
              <a:spcBef>
                <a:spcPts val="105"/>
              </a:spcBef>
            </a:pPr>
            <a:r>
              <a:rPr spc="-385" dirty="0">
                <a:latin typeface="Times New Roman" pitchFamily="18" charset="0"/>
                <a:cs typeface="Times New Roman" pitchFamily="18" charset="0"/>
              </a:rPr>
              <a:t>XML</a:t>
            </a:r>
            <a:r>
              <a:rPr spc="-290" dirty="0">
                <a:latin typeface="Times New Roman" pitchFamily="18" charset="0"/>
                <a:cs typeface="Times New Roman" pitchFamily="18" charset="0"/>
              </a:rPr>
              <a:t> </a:t>
            </a:r>
            <a:r>
              <a:rPr spc="-180" dirty="0">
                <a:latin typeface="Times New Roman" pitchFamily="18" charset="0"/>
                <a:cs typeface="Times New Roman" pitchFamily="18" charset="0"/>
              </a:rPr>
              <a:t>Overview</a:t>
            </a:r>
          </a:p>
        </p:txBody>
      </p:sp>
      <p:sp>
        <p:nvSpPr>
          <p:cNvPr id="3" name="object 3"/>
          <p:cNvSpPr txBox="1"/>
          <p:nvPr/>
        </p:nvSpPr>
        <p:spPr>
          <a:xfrm>
            <a:off x="993445" y="1047750"/>
            <a:ext cx="6930390" cy="5585825"/>
          </a:xfrm>
          <a:prstGeom prst="rect">
            <a:avLst/>
          </a:prstGeom>
        </p:spPr>
        <p:txBody>
          <a:bodyPr vert="horz" wrap="square" lIns="0" tIns="12065" rIns="0" bIns="0" rtlCol="0">
            <a:spAutoFit/>
          </a:bodyPr>
          <a:lstStyle/>
          <a:p>
            <a:pPr marL="262255" indent="-250190" algn="just">
              <a:lnSpc>
                <a:spcPct val="150000"/>
              </a:lnSpc>
              <a:spcBef>
                <a:spcPts val="95"/>
              </a:spcBef>
              <a:buSzPct val="95454"/>
              <a:buFont typeface="Wingdings"/>
              <a:buChar char=""/>
              <a:tabLst>
                <a:tab pos="262890" algn="l"/>
              </a:tabLst>
            </a:pPr>
            <a:r>
              <a:rPr sz="2400" spc="-200" dirty="0">
                <a:latin typeface="Times New Roman" pitchFamily="18" charset="0"/>
                <a:cs typeface="Times New Roman" pitchFamily="18" charset="0"/>
              </a:rPr>
              <a:t>XML </a:t>
            </a:r>
            <a:r>
              <a:rPr sz="2400" spc="-114" dirty="0">
                <a:latin typeface="Times New Roman" pitchFamily="18" charset="0"/>
                <a:cs typeface="Times New Roman" pitchFamily="18" charset="0"/>
              </a:rPr>
              <a:t>is </a:t>
            </a:r>
            <a:r>
              <a:rPr sz="2400" spc="-175" dirty="0">
                <a:latin typeface="Times New Roman" pitchFamily="18" charset="0"/>
                <a:cs typeface="Times New Roman" pitchFamily="18" charset="0"/>
              </a:rPr>
              <a:t>a </a:t>
            </a:r>
            <a:r>
              <a:rPr sz="2400" spc="-85" dirty="0">
                <a:latin typeface="Times New Roman" pitchFamily="18" charset="0"/>
                <a:cs typeface="Times New Roman" pitchFamily="18" charset="0"/>
              </a:rPr>
              <a:t>markup </a:t>
            </a:r>
            <a:r>
              <a:rPr sz="2400" spc="-120" dirty="0">
                <a:latin typeface="Times New Roman" pitchFamily="18" charset="0"/>
                <a:cs typeface="Times New Roman" pitchFamily="18" charset="0"/>
              </a:rPr>
              <a:t>language, </a:t>
            </a:r>
            <a:r>
              <a:rPr sz="2400" spc="-10" dirty="0">
                <a:latin typeface="Times New Roman" pitchFamily="18" charset="0"/>
                <a:cs typeface="Times New Roman" pitchFamily="18" charset="0"/>
              </a:rPr>
              <a:t>but </a:t>
            </a:r>
            <a:r>
              <a:rPr sz="2400" spc="-75" dirty="0">
                <a:latin typeface="Times New Roman" pitchFamily="18" charset="0"/>
                <a:cs typeface="Times New Roman" pitchFamily="18" charset="0"/>
              </a:rPr>
              <a:t>unlike </a:t>
            </a:r>
            <a:r>
              <a:rPr sz="2400" spc="-165" dirty="0">
                <a:latin typeface="Times New Roman" pitchFamily="18" charset="0"/>
                <a:cs typeface="Times New Roman" pitchFamily="18" charset="0"/>
              </a:rPr>
              <a:t>HTML, </a:t>
            </a:r>
            <a:r>
              <a:rPr sz="2400" spc="-200" dirty="0">
                <a:latin typeface="Times New Roman" pitchFamily="18" charset="0"/>
                <a:cs typeface="Times New Roman" pitchFamily="18" charset="0"/>
              </a:rPr>
              <a:t>XML </a:t>
            </a:r>
            <a:r>
              <a:rPr sz="2400" spc="-145" dirty="0">
                <a:latin typeface="Times New Roman" pitchFamily="18" charset="0"/>
                <a:cs typeface="Times New Roman" pitchFamily="18" charset="0"/>
              </a:rPr>
              <a:t>can</a:t>
            </a:r>
            <a:r>
              <a:rPr sz="2400" spc="-50" dirty="0">
                <a:latin typeface="Times New Roman" pitchFamily="18" charset="0"/>
                <a:cs typeface="Times New Roman" pitchFamily="18" charset="0"/>
              </a:rPr>
              <a:t> </a:t>
            </a:r>
            <a:r>
              <a:rPr sz="2400" spc="-105" dirty="0">
                <a:latin typeface="Times New Roman" pitchFamily="18" charset="0"/>
                <a:cs typeface="Times New Roman" pitchFamily="18" charset="0"/>
              </a:rPr>
              <a:t>be</a:t>
            </a:r>
            <a:endParaRPr sz="2400" dirty="0">
              <a:latin typeface="Times New Roman" pitchFamily="18" charset="0"/>
              <a:cs typeface="Times New Roman" pitchFamily="18" charset="0"/>
            </a:endParaRPr>
          </a:p>
          <a:p>
            <a:pPr marL="12700">
              <a:lnSpc>
                <a:spcPct val="150000"/>
              </a:lnSpc>
            </a:pPr>
            <a:r>
              <a:rPr sz="2400" spc="-135" dirty="0">
                <a:latin typeface="Times New Roman" pitchFamily="18" charset="0"/>
                <a:cs typeface="Times New Roman" pitchFamily="18" charset="0"/>
              </a:rPr>
              <a:t>used </a:t>
            </a:r>
            <a:r>
              <a:rPr sz="2400" spc="10" dirty="0">
                <a:latin typeface="Times New Roman" pitchFamily="18" charset="0"/>
                <a:cs typeface="Times New Roman" pitchFamily="18" charset="0"/>
              </a:rPr>
              <a:t>to </a:t>
            </a:r>
            <a:r>
              <a:rPr sz="2400" spc="-80" dirty="0">
                <a:latin typeface="Times New Roman" pitchFamily="18" charset="0"/>
                <a:cs typeface="Times New Roman" pitchFamily="18" charset="0"/>
              </a:rPr>
              <a:t>mark </a:t>
            </a:r>
            <a:r>
              <a:rPr sz="2400" spc="-75" dirty="0">
                <a:latin typeface="Times New Roman" pitchFamily="18" charset="0"/>
                <a:cs typeface="Times New Roman" pitchFamily="18" charset="0"/>
              </a:rPr>
              <a:t>up </a:t>
            </a:r>
            <a:r>
              <a:rPr sz="2400" spc="-130" dirty="0">
                <a:latin typeface="Times New Roman" pitchFamily="18" charset="0"/>
                <a:cs typeface="Times New Roman" pitchFamily="18" charset="0"/>
              </a:rPr>
              <a:t>any </a:t>
            </a:r>
            <a:r>
              <a:rPr sz="2400" spc="-50" dirty="0">
                <a:latin typeface="Times New Roman" pitchFamily="18" charset="0"/>
                <a:cs typeface="Times New Roman" pitchFamily="18" charset="0"/>
              </a:rPr>
              <a:t>type </a:t>
            </a:r>
            <a:r>
              <a:rPr sz="2400" spc="-5" dirty="0">
                <a:latin typeface="Times New Roman" pitchFamily="18" charset="0"/>
                <a:cs typeface="Times New Roman" pitchFamily="18" charset="0"/>
              </a:rPr>
              <a:t>of</a:t>
            </a:r>
            <a:r>
              <a:rPr sz="2400" spc="-315" dirty="0">
                <a:latin typeface="Times New Roman" pitchFamily="18" charset="0"/>
                <a:cs typeface="Times New Roman" pitchFamily="18" charset="0"/>
              </a:rPr>
              <a:t> </a:t>
            </a:r>
            <a:r>
              <a:rPr sz="2400" spc="-85" dirty="0">
                <a:latin typeface="Times New Roman" pitchFamily="18" charset="0"/>
                <a:cs typeface="Times New Roman" pitchFamily="18" charset="0"/>
              </a:rPr>
              <a:t>data.</a:t>
            </a:r>
            <a:endParaRPr sz="2400" dirty="0">
              <a:latin typeface="Times New Roman" pitchFamily="18" charset="0"/>
              <a:cs typeface="Times New Roman" pitchFamily="18" charset="0"/>
            </a:endParaRPr>
          </a:p>
          <a:p>
            <a:pPr marL="12700" marR="5080" algn="just">
              <a:lnSpc>
                <a:spcPct val="150000"/>
              </a:lnSpc>
              <a:spcBef>
                <a:spcPts val="1730"/>
              </a:spcBef>
              <a:buSzPct val="95454"/>
              <a:buFont typeface="Wingdings"/>
              <a:buChar char=""/>
              <a:tabLst>
                <a:tab pos="262890" algn="l"/>
              </a:tabLst>
            </a:pPr>
            <a:r>
              <a:rPr sz="2400" spc="-85" dirty="0">
                <a:latin typeface="Times New Roman" pitchFamily="18" charset="0"/>
                <a:cs typeface="Times New Roman" pitchFamily="18" charset="0"/>
              </a:rPr>
              <a:t>Benefits </a:t>
            </a:r>
            <a:r>
              <a:rPr sz="2400" spc="-5" dirty="0">
                <a:latin typeface="Times New Roman" pitchFamily="18" charset="0"/>
                <a:cs typeface="Times New Roman" pitchFamily="18" charset="0"/>
              </a:rPr>
              <a:t>of </a:t>
            </a:r>
            <a:r>
              <a:rPr sz="2400" spc="-195" dirty="0">
                <a:latin typeface="Times New Roman" pitchFamily="18" charset="0"/>
                <a:cs typeface="Times New Roman" pitchFamily="18" charset="0"/>
              </a:rPr>
              <a:t>XML </a:t>
            </a:r>
            <a:r>
              <a:rPr sz="2400" spc="-90" dirty="0">
                <a:latin typeface="Times New Roman" pitchFamily="18" charset="0"/>
                <a:cs typeface="Times New Roman" pitchFamily="18" charset="0"/>
              </a:rPr>
              <a:t>data </a:t>
            </a:r>
            <a:r>
              <a:rPr sz="2400" spc="-114" dirty="0">
                <a:latin typeface="Times New Roman" pitchFamily="18" charset="0"/>
                <a:cs typeface="Times New Roman" pitchFamily="18" charset="0"/>
              </a:rPr>
              <a:t>is </a:t>
            </a:r>
            <a:r>
              <a:rPr sz="2400" spc="-5" dirty="0">
                <a:latin typeface="Times New Roman" pitchFamily="18" charset="0"/>
                <a:cs typeface="Times New Roman" pitchFamily="18" charset="0"/>
              </a:rPr>
              <a:t>that </a:t>
            </a:r>
            <a:r>
              <a:rPr sz="2400" spc="-210" dirty="0">
                <a:latin typeface="Times New Roman" pitchFamily="18" charset="0"/>
                <a:cs typeface="Times New Roman" pitchFamily="18" charset="0"/>
              </a:rPr>
              <a:t>as </a:t>
            </a:r>
            <a:r>
              <a:rPr sz="2400" spc="-60" dirty="0">
                <a:latin typeface="Times New Roman" pitchFamily="18" charset="0"/>
                <a:cs typeface="Times New Roman" pitchFamily="18" charset="0"/>
              </a:rPr>
              <a:t>plain </a:t>
            </a:r>
            <a:r>
              <a:rPr sz="2400" spc="-35" dirty="0">
                <a:latin typeface="Times New Roman" pitchFamily="18" charset="0"/>
                <a:cs typeface="Times New Roman" pitchFamily="18" charset="0"/>
              </a:rPr>
              <a:t>text, </a:t>
            </a:r>
            <a:r>
              <a:rPr sz="2400" spc="70" dirty="0">
                <a:latin typeface="Times New Roman" pitchFamily="18" charset="0"/>
                <a:cs typeface="Times New Roman" pitchFamily="18" charset="0"/>
              </a:rPr>
              <a:t>it </a:t>
            </a:r>
            <a:r>
              <a:rPr sz="2400" spc="-150" dirty="0">
                <a:latin typeface="Times New Roman" pitchFamily="18" charset="0"/>
                <a:cs typeface="Times New Roman" pitchFamily="18" charset="0"/>
              </a:rPr>
              <a:t>can </a:t>
            </a:r>
            <a:r>
              <a:rPr sz="2400" spc="-105" dirty="0">
                <a:latin typeface="Times New Roman" pitchFamily="18" charset="0"/>
                <a:cs typeface="Times New Roman" pitchFamily="18" charset="0"/>
              </a:rPr>
              <a:t>be </a:t>
            </a:r>
            <a:r>
              <a:rPr sz="2400" spc="-95" dirty="0">
                <a:latin typeface="Times New Roman" pitchFamily="18" charset="0"/>
                <a:cs typeface="Times New Roman" pitchFamily="18" charset="0"/>
              </a:rPr>
              <a:t>read  </a:t>
            </a:r>
            <a:r>
              <a:rPr sz="2400" spc="-105" dirty="0">
                <a:latin typeface="Times New Roman" pitchFamily="18" charset="0"/>
                <a:cs typeface="Times New Roman" pitchFamily="18" charset="0"/>
              </a:rPr>
              <a:t>and </a:t>
            </a:r>
            <a:r>
              <a:rPr sz="2400" spc="-65" dirty="0">
                <a:latin typeface="Times New Roman" pitchFamily="18" charset="0"/>
                <a:cs typeface="Times New Roman" pitchFamily="18" charset="0"/>
              </a:rPr>
              <a:t>transferred </a:t>
            </a:r>
            <a:r>
              <a:rPr sz="2400" spc="-70" dirty="0">
                <a:latin typeface="Times New Roman" pitchFamily="18" charset="0"/>
                <a:cs typeface="Times New Roman" pitchFamily="18" charset="0"/>
              </a:rPr>
              <a:t>between </a:t>
            </a:r>
            <a:r>
              <a:rPr sz="2400" spc="-80" dirty="0">
                <a:latin typeface="Times New Roman" pitchFamily="18" charset="0"/>
                <a:cs typeface="Times New Roman" pitchFamily="18" charset="0"/>
              </a:rPr>
              <a:t>applications </a:t>
            </a:r>
            <a:r>
              <a:rPr sz="2400" spc="-105" dirty="0">
                <a:latin typeface="Times New Roman" pitchFamily="18" charset="0"/>
                <a:cs typeface="Times New Roman" pitchFamily="18" charset="0"/>
              </a:rPr>
              <a:t>and </a:t>
            </a:r>
            <a:r>
              <a:rPr sz="2400" spc="-30" dirty="0">
                <a:latin typeface="Times New Roman" pitchFamily="18" charset="0"/>
                <a:cs typeface="Times New Roman" pitchFamily="18" charset="0"/>
              </a:rPr>
              <a:t>different  </a:t>
            </a:r>
            <a:r>
              <a:rPr sz="2400" spc="-70" dirty="0">
                <a:latin typeface="Times New Roman" pitchFamily="18" charset="0"/>
                <a:cs typeface="Times New Roman" pitchFamily="18" charset="0"/>
              </a:rPr>
              <a:t>operating </a:t>
            </a:r>
            <a:r>
              <a:rPr sz="2400" spc="-150" dirty="0">
                <a:latin typeface="Times New Roman" pitchFamily="18" charset="0"/>
                <a:cs typeface="Times New Roman" pitchFamily="18" charset="0"/>
              </a:rPr>
              <a:t>systems </a:t>
            </a:r>
            <a:r>
              <a:rPr sz="2400" spc="-210" dirty="0">
                <a:latin typeface="Times New Roman" pitchFamily="18" charset="0"/>
                <a:cs typeface="Times New Roman" pitchFamily="18" charset="0"/>
              </a:rPr>
              <a:t>as </a:t>
            </a:r>
            <a:r>
              <a:rPr sz="2400" spc="-40" dirty="0">
                <a:latin typeface="Times New Roman" pitchFamily="18" charset="0"/>
                <a:cs typeface="Times New Roman" pitchFamily="18" charset="0"/>
              </a:rPr>
              <a:t>well </a:t>
            </a:r>
            <a:r>
              <a:rPr sz="2400" spc="-210" dirty="0">
                <a:latin typeface="Times New Roman" pitchFamily="18" charset="0"/>
                <a:cs typeface="Times New Roman" pitchFamily="18" charset="0"/>
              </a:rPr>
              <a:t>as </a:t>
            </a:r>
            <a:r>
              <a:rPr sz="2400" spc="-95" dirty="0">
                <a:latin typeface="Times New Roman" pitchFamily="18" charset="0"/>
                <a:cs typeface="Times New Roman" pitchFamily="18" charset="0"/>
              </a:rPr>
              <a:t>being</a:t>
            </a:r>
            <a:r>
              <a:rPr sz="2400" spc="40" dirty="0">
                <a:latin typeface="Times New Roman" pitchFamily="18" charset="0"/>
                <a:cs typeface="Times New Roman" pitchFamily="18" charset="0"/>
              </a:rPr>
              <a:t> </a:t>
            </a:r>
            <a:r>
              <a:rPr sz="2400" spc="-90" dirty="0">
                <a:latin typeface="Times New Roman" pitchFamily="18" charset="0"/>
                <a:cs typeface="Times New Roman" pitchFamily="18" charset="0"/>
              </a:rPr>
              <a:t>human-readable.</a:t>
            </a:r>
            <a:endParaRPr sz="2400" dirty="0">
              <a:latin typeface="Times New Roman" pitchFamily="18" charset="0"/>
              <a:cs typeface="Times New Roman" pitchFamily="18" charset="0"/>
            </a:endParaRPr>
          </a:p>
          <a:p>
            <a:pPr marL="12700" marR="6985" algn="just">
              <a:lnSpc>
                <a:spcPct val="150000"/>
              </a:lnSpc>
              <a:spcBef>
                <a:spcPts val="1730"/>
              </a:spcBef>
              <a:buSzPct val="95454"/>
              <a:buFont typeface="Wingdings"/>
              <a:buChar char=""/>
              <a:tabLst>
                <a:tab pos="262890" algn="l"/>
              </a:tabLst>
            </a:pPr>
            <a:r>
              <a:rPr sz="2400" spc="-200" dirty="0">
                <a:latin typeface="Times New Roman" pitchFamily="18" charset="0"/>
                <a:cs typeface="Times New Roman" pitchFamily="18" charset="0"/>
              </a:rPr>
              <a:t>XML </a:t>
            </a:r>
            <a:r>
              <a:rPr sz="2400" spc="-114" dirty="0">
                <a:latin typeface="Times New Roman" pitchFamily="18" charset="0"/>
                <a:cs typeface="Times New Roman" pitchFamily="18" charset="0"/>
              </a:rPr>
              <a:t>is </a:t>
            </a:r>
            <a:r>
              <a:rPr sz="2400" spc="-130" dirty="0">
                <a:latin typeface="Times New Roman" pitchFamily="18" charset="0"/>
                <a:cs typeface="Times New Roman" pitchFamily="18" charset="0"/>
              </a:rPr>
              <a:t>used </a:t>
            </a:r>
            <a:r>
              <a:rPr sz="2400" spc="-70" dirty="0">
                <a:latin typeface="Times New Roman" pitchFamily="18" charset="0"/>
                <a:cs typeface="Times New Roman" pitchFamily="18" charset="0"/>
              </a:rPr>
              <a:t>on </a:t>
            </a:r>
            <a:r>
              <a:rPr sz="2400" spc="-30" dirty="0">
                <a:latin typeface="Times New Roman" pitchFamily="18" charset="0"/>
                <a:cs typeface="Times New Roman" pitchFamily="18" charset="0"/>
              </a:rPr>
              <a:t>the </a:t>
            </a:r>
            <a:r>
              <a:rPr sz="2400" spc="-85" dirty="0">
                <a:latin typeface="Times New Roman" pitchFamily="18" charset="0"/>
                <a:cs typeface="Times New Roman" pitchFamily="18" charset="0"/>
              </a:rPr>
              <a:t>web </a:t>
            </a:r>
            <a:r>
              <a:rPr sz="2400" spc="-90" dirty="0">
                <a:latin typeface="Times New Roman" pitchFamily="18" charset="0"/>
                <a:cs typeface="Times New Roman" pitchFamily="18" charset="0"/>
              </a:rPr>
              <a:t>server </a:t>
            </a:r>
            <a:r>
              <a:rPr sz="2400" spc="10" dirty="0">
                <a:latin typeface="Times New Roman" pitchFamily="18" charset="0"/>
                <a:cs typeface="Times New Roman" pitchFamily="18" charset="0"/>
              </a:rPr>
              <a:t>to  </a:t>
            </a:r>
            <a:r>
              <a:rPr sz="2400" spc="-90" dirty="0">
                <a:latin typeface="Times New Roman" pitchFamily="18" charset="0"/>
                <a:cs typeface="Times New Roman" pitchFamily="18" charset="0"/>
              </a:rPr>
              <a:t>communicate  </a:t>
            </a:r>
            <a:r>
              <a:rPr sz="2400" spc="-110" dirty="0">
                <a:latin typeface="Times New Roman" pitchFamily="18" charset="0"/>
                <a:cs typeface="Times New Roman" pitchFamily="18" charset="0"/>
              </a:rPr>
              <a:t>asynchronously </a:t>
            </a:r>
            <a:r>
              <a:rPr sz="2400" spc="10" dirty="0">
                <a:latin typeface="Times New Roman" pitchFamily="18" charset="0"/>
                <a:cs typeface="Times New Roman" pitchFamily="18" charset="0"/>
              </a:rPr>
              <a:t>with </a:t>
            </a:r>
            <a:r>
              <a:rPr sz="2400" spc="-30" dirty="0">
                <a:latin typeface="Times New Roman" pitchFamily="18" charset="0"/>
                <a:cs typeface="Times New Roman" pitchFamily="18" charset="0"/>
              </a:rPr>
              <a:t>the</a:t>
            </a:r>
            <a:r>
              <a:rPr sz="2400" spc="-254" dirty="0">
                <a:latin typeface="Times New Roman" pitchFamily="18" charset="0"/>
                <a:cs typeface="Times New Roman" pitchFamily="18" charset="0"/>
              </a:rPr>
              <a:t> </a:t>
            </a:r>
            <a:r>
              <a:rPr sz="2400" spc="-80" dirty="0">
                <a:latin typeface="Times New Roman" pitchFamily="18" charset="0"/>
                <a:cs typeface="Times New Roman" pitchFamily="18" charset="0"/>
              </a:rPr>
              <a:t>browser</a:t>
            </a:r>
            <a:endParaRPr sz="2400" dirty="0">
              <a:latin typeface="Times New Roman" pitchFamily="18" charset="0"/>
              <a:cs typeface="Times New Roman" pitchFamily="18" charset="0"/>
            </a:endParaRPr>
          </a:p>
          <a:p>
            <a:pPr marL="12700" marR="6350" algn="just">
              <a:lnSpc>
                <a:spcPct val="150000"/>
              </a:lnSpc>
              <a:spcBef>
                <a:spcPts val="1730"/>
              </a:spcBef>
              <a:buSzPct val="95454"/>
              <a:buFont typeface="Wingdings"/>
              <a:buChar char=""/>
              <a:tabLst>
                <a:tab pos="262890" algn="l"/>
              </a:tabLst>
            </a:pPr>
            <a:r>
              <a:rPr sz="2400" spc="-160" dirty="0">
                <a:latin typeface="Times New Roman" pitchFamily="18" charset="0"/>
                <a:cs typeface="Times New Roman" pitchFamily="18" charset="0"/>
              </a:rPr>
              <a:t>Used </a:t>
            </a:r>
            <a:r>
              <a:rPr sz="2400" spc="-210" dirty="0">
                <a:latin typeface="Times New Roman" pitchFamily="18" charset="0"/>
                <a:cs typeface="Times New Roman" pitchFamily="18" charset="0"/>
              </a:rPr>
              <a:t>as </a:t>
            </a:r>
            <a:r>
              <a:rPr sz="2400" spc="-175" dirty="0">
                <a:latin typeface="Times New Roman" pitchFamily="18" charset="0"/>
                <a:cs typeface="Times New Roman" pitchFamily="18" charset="0"/>
              </a:rPr>
              <a:t>a </a:t>
            </a:r>
            <a:r>
              <a:rPr sz="2400" spc="-90" dirty="0">
                <a:latin typeface="Times New Roman" pitchFamily="18" charset="0"/>
                <a:cs typeface="Times New Roman" pitchFamily="18" charset="0"/>
              </a:rPr>
              <a:t>data interchange </a:t>
            </a:r>
            <a:r>
              <a:rPr sz="2400" spc="-30" dirty="0">
                <a:latin typeface="Times New Roman" pitchFamily="18" charset="0"/>
                <a:cs typeface="Times New Roman" pitchFamily="18" charset="0"/>
              </a:rPr>
              <a:t>format </a:t>
            </a:r>
            <a:r>
              <a:rPr sz="2400" spc="-10" dirty="0">
                <a:latin typeface="Times New Roman" pitchFamily="18" charset="0"/>
                <a:cs typeface="Times New Roman" pitchFamily="18" charset="0"/>
              </a:rPr>
              <a:t>for </a:t>
            </a:r>
            <a:r>
              <a:rPr sz="2400" spc="-85" dirty="0">
                <a:latin typeface="Times New Roman" pitchFamily="18" charset="0"/>
                <a:cs typeface="Times New Roman" pitchFamily="18" charset="0"/>
              </a:rPr>
              <a:t>moving </a:t>
            </a:r>
            <a:r>
              <a:rPr sz="2400" spc="-35" dirty="0">
                <a:latin typeface="Times New Roman" pitchFamily="18" charset="0"/>
                <a:cs typeface="Times New Roman" pitchFamily="18" charset="0"/>
              </a:rPr>
              <a:t>information  </a:t>
            </a:r>
            <a:r>
              <a:rPr sz="2400" spc="-70" dirty="0">
                <a:latin typeface="Times New Roman" pitchFamily="18" charset="0"/>
                <a:cs typeface="Times New Roman" pitchFamily="18" charset="0"/>
              </a:rPr>
              <a:t>between</a:t>
            </a:r>
            <a:r>
              <a:rPr sz="2400" spc="-90" dirty="0">
                <a:latin typeface="Times New Roman" pitchFamily="18" charset="0"/>
                <a:cs typeface="Times New Roman" pitchFamily="18" charset="0"/>
              </a:rPr>
              <a:t> </a:t>
            </a:r>
            <a:r>
              <a:rPr sz="2400" spc="-150" dirty="0">
                <a:latin typeface="Times New Roman" pitchFamily="18" charset="0"/>
                <a:cs typeface="Times New Roman" pitchFamily="18" charset="0"/>
              </a:rPr>
              <a:t>systems</a:t>
            </a:r>
            <a:endParaRPr sz="2400" dirty="0">
              <a:latin typeface="Times New Roman" pitchFamily="18" charset="0"/>
              <a:cs typeface="Times New Roman"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3308350" cy="696595"/>
          </a:xfrm>
          <a:prstGeom prst="rect">
            <a:avLst/>
          </a:prstGeom>
        </p:spPr>
        <p:txBody>
          <a:bodyPr vert="horz" wrap="square" lIns="0" tIns="13335" rIns="0" bIns="0" rtlCol="0">
            <a:spAutoFit/>
          </a:bodyPr>
          <a:lstStyle/>
          <a:p>
            <a:pPr marL="12700">
              <a:lnSpc>
                <a:spcPct val="100000"/>
              </a:lnSpc>
              <a:spcBef>
                <a:spcPts val="105"/>
              </a:spcBef>
            </a:pPr>
            <a:r>
              <a:rPr spc="-385" dirty="0">
                <a:latin typeface="Times New Roman" pitchFamily="18" charset="0"/>
                <a:cs typeface="Times New Roman" pitchFamily="18" charset="0"/>
              </a:rPr>
              <a:t>XML</a:t>
            </a:r>
            <a:r>
              <a:rPr spc="-290" dirty="0">
                <a:latin typeface="Times New Roman" pitchFamily="18" charset="0"/>
                <a:cs typeface="Times New Roman" pitchFamily="18" charset="0"/>
              </a:rPr>
              <a:t> </a:t>
            </a:r>
            <a:r>
              <a:rPr spc="-180" dirty="0">
                <a:latin typeface="Times New Roman" pitchFamily="18" charset="0"/>
                <a:cs typeface="Times New Roman" pitchFamily="18" charset="0"/>
              </a:rPr>
              <a:t>Overview</a:t>
            </a:r>
          </a:p>
        </p:txBody>
      </p:sp>
      <p:sp>
        <p:nvSpPr>
          <p:cNvPr id="3" name="object 3"/>
          <p:cNvSpPr txBox="1"/>
          <p:nvPr/>
        </p:nvSpPr>
        <p:spPr>
          <a:xfrm>
            <a:off x="841050" y="766313"/>
            <a:ext cx="1956435" cy="254000"/>
          </a:xfrm>
          <a:prstGeom prst="rect">
            <a:avLst/>
          </a:prstGeom>
        </p:spPr>
        <p:txBody>
          <a:bodyPr vert="horz" wrap="square" lIns="0" tIns="12700" rIns="0" bIns="0" rtlCol="0">
            <a:spAutoFit/>
          </a:bodyPr>
          <a:lstStyle/>
          <a:p>
            <a:pPr marL="12700">
              <a:lnSpc>
                <a:spcPct val="100000"/>
              </a:lnSpc>
              <a:spcBef>
                <a:spcPts val="100"/>
              </a:spcBef>
            </a:pPr>
            <a:r>
              <a:rPr sz="1500" spc="30" dirty="0">
                <a:latin typeface="Georgia"/>
                <a:cs typeface="Georgia"/>
              </a:rPr>
              <a:t>Used </a:t>
            </a:r>
            <a:r>
              <a:rPr sz="1500" spc="-20" dirty="0">
                <a:latin typeface="Georgia"/>
                <a:cs typeface="Georgia"/>
              </a:rPr>
              <a:t>in </a:t>
            </a:r>
            <a:r>
              <a:rPr sz="1500" spc="10" dirty="0">
                <a:latin typeface="Georgia"/>
                <a:cs typeface="Georgia"/>
              </a:rPr>
              <a:t>many</a:t>
            </a:r>
            <a:r>
              <a:rPr sz="1500" spc="-20" dirty="0">
                <a:latin typeface="Georgia"/>
                <a:cs typeface="Georgia"/>
              </a:rPr>
              <a:t> </a:t>
            </a:r>
            <a:r>
              <a:rPr sz="1500" spc="35" dirty="0">
                <a:latin typeface="Georgia"/>
                <a:cs typeface="Georgia"/>
              </a:rPr>
              <a:t>systems</a:t>
            </a:r>
            <a:endParaRPr sz="1500" dirty="0">
              <a:latin typeface="Georgia"/>
              <a:cs typeface="Georgia"/>
            </a:endParaRPr>
          </a:p>
        </p:txBody>
      </p:sp>
      <p:sp>
        <p:nvSpPr>
          <p:cNvPr id="4" name="object 4"/>
          <p:cNvSpPr/>
          <p:nvPr/>
        </p:nvSpPr>
        <p:spPr>
          <a:xfrm>
            <a:off x="2048083" y="1147461"/>
            <a:ext cx="4523797" cy="536763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0"/>
            <a:ext cx="4051935" cy="567463"/>
          </a:xfrm>
          <a:prstGeom prst="rect">
            <a:avLst/>
          </a:prstGeom>
        </p:spPr>
        <p:txBody>
          <a:bodyPr vert="horz" wrap="square" lIns="0" tIns="13335" rIns="0" bIns="0" rtlCol="0">
            <a:spAutoFit/>
          </a:bodyPr>
          <a:lstStyle/>
          <a:p>
            <a:pPr marL="12700">
              <a:lnSpc>
                <a:spcPct val="100000"/>
              </a:lnSpc>
              <a:spcBef>
                <a:spcPts val="105"/>
              </a:spcBef>
            </a:pPr>
            <a:r>
              <a:rPr sz="3600" b="1" spc="-145" dirty="0">
                <a:latin typeface="Times New Roman" pitchFamily="18" charset="0"/>
                <a:cs typeface="Times New Roman" pitchFamily="18" charset="0"/>
              </a:rPr>
              <a:t>Well </a:t>
            </a:r>
            <a:r>
              <a:rPr sz="3600" b="1" spc="-225" dirty="0">
                <a:latin typeface="Times New Roman" pitchFamily="18" charset="0"/>
                <a:cs typeface="Times New Roman" pitchFamily="18" charset="0"/>
              </a:rPr>
              <a:t>Formed</a:t>
            </a:r>
            <a:r>
              <a:rPr sz="3600" b="1" spc="-385" dirty="0">
                <a:latin typeface="Times New Roman" pitchFamily="18" charset="0"/>
                <a:cs typeface="Times New Roman" pitchFamily="18" charset="0"/>
              </a:rPr>
              <a:t> </a:t>
            </a:r>
            <a:r>
              <a:rPr sz="3600" b="1" spc="-390" dirty="0">
                <a:latin typeface="Times New Roman" pitchFamily="18" charset="0"/>
                <a:cs typeface="Times New Roman" pitchFamily="18" charset="0"/>
              </a:rPr>
              <a:t>XML</a:t>
            </a:r>
          </a:p>
        </p:txBody>
      </p:sp>
      <p:sp>
        <p:nvSpPr>
          <p:cNvPr id="3" name="object 3"/>
          <p:cNvSpPr txBox="1"/>
          <p:nvPr/>
        </p:nvSpPr>
        <p:spPr>
          <a:xfrm>
            <a:off x="993431" y="742950"/>
            <a:ext cx="7463790" cy="5803768"/>
          </a:xfrm>
          <a:prstGeom prst="rect">
            <a:avLst/>
          </a:prstGeom>
        </p:spPr>
        <p:txBody>
          <a:bodyPr vert="horz" wrap="square" lIns="0" tIns="71755" rIns="0" bIns="0" rtlCol="0">
            <a:spAutoFit/>
          </a:bodyPr>
          <a:lstStyle/>
          <a:p>
            <a:pPr marL="12700" marR="5080">
              <a:lnSpc>
                <a:spcPts val="1920"/>
              </a:lnSpc>
              <a:spcBef>
                <a:spcPts val="565"/>
              </a:spcBef>
            </a:pPr>
            <a:r>
              <a:rPr sz="2400" spc="-120" dirty="0">
                <a:latin typeface="Times New Roman" pitchFamily="18" charset="0"/>
                <a:cs typeface="Times New Roman" pitchFamily="18" charset="0"/>
              </a:rPr>
              <a:t>For </a:t>
            </a:r>
            <a:r>
              <a:rPr sz="2400" spc="-155" dirty="0">
                <a:latin typeface="Times New Roman" pitchFamily="18" charset="0"/>
                <a:cs typeface="Times New Roman" pitchFamily="18" charset="0"/>
              </a:rPr>
              <a:t>a </a:t>
            </a:r>
            <a:r>
              <a:rPr sz="2400" spc="-65" dirty="0">
                <a:latin typeface="Times New Roman" pitchFamily="18" charset="0"/>
                <a:cs typeface="Times New Roman" pitchFamily="18" charset="0"/>
              </a:rPr>
              <a:t>document </a:t>
            </a:r>
            <a:r>
              <a:rPr sz="2400" spc="15" dirty="0">
                <a:latin typeface="Times New Roman" pitchFamily="18" charset="0"/>
                <a:cs typeface="Times New Roman" pitchFamily="18" charset="0"/>
              </a:rPr>
              <a:t>to </a:t>
            </a:r>
            <a:r>
              <a:rPr sz="2400" spc="-90" dirty="0">
                <a:latin typeface="Times New Roman" pitchFamily="18" charset="0"/>
                <a:cs typeface="Times New Roman" pitchFamily="18" charset="0"/>
              </a:rPr>
              <a:t>be </a:t>
            </a:r>
            <a:r>
              <a:rPr sz="2400" b="1" spc="-100" dirty="0">
                <a:latin typeface="Times New Roman" pitchFamily="18" charset="0"/>
                <a:cs typeface="Times New Roman" pitchFamily="18" charset="0"/>
              </a:rPr>
              <a:t>well-formed </a:t>
            </a:r>
            <a:r>
              <a:rPr sz="2400" b="1" spc="-145" dirty="0">
                <a:latin typeface="Times New Roman" pitchFamily="18" charset="0"/>
                <a:cs typeface="Times New Roman" pitchFamily="18" charset="0"/>
              </a:rPr>
              <a:t>XML</a:t>
            </a:r>
            <a:r>
              <a:rPr sz="2400" spc="-145" dirty="0">
                <a:latin typeface="Times New Roman" pitchFamily="18" charset="0"/>
                <a:cs typeface="Times New Roman" pitchFamily="18" charset="0"/>
              </a:rPr>
              <a:t>, </a:t>
            </a:r>
            <a:r>
              <a:rPr sz="2400" spc="60" dirty="0">
                <a:latin typeface="Times New Roman" pitchFamily="18" charset="0"/>
                <a:cs typeface="Times New Roman" pitchFamily="18" charset="0"/>
              </a:rPr>
              <a:t>it </a:t>
            </a:r>
            <a:r>
              <a:rPr sz="2400" spc="-65" dirty="0">
                <a:latin typeface="Times New Roman" pitchFamily="18" charset="0"/>
                <a:cs typeface="Times New Roman" pitchFamily="18" charset="0"/>
              </a:rPr>
              <a:t>must </a:t>
            </a:r>
            <a:r>
              <a:rPr sz="2400" spc="-20" dirty="0">
                <a:latin typeface="Times New Roman" pitchFamily="18" charset="0"/>
                <a:cs typeface="Times New Roman" pitchFamily="18" charset="0"/>
              </a:rPr>
              <a:t>follow </a:t>
            </a:r>
            <a:r>
              <a:rPr sz="2400" spc="-30" dirty="0">
                <a:latin typeface="Times New Roman" pitchFamily="18" charset="0"/>
                <a:cs typeface="Times New Roman" pitchFamily="18" charset="0"/>
              </a:rPr>
              <a:t>the </a:t>
            </a:r>
            <a:r>
              <a:rPr sz="2400" spc="-110" dirty="0">
                <a:latin typeface="Times New Roman" pitchFamily="18" charset="0"/>
                <a:cs typeface="Times New Roman" pitchFamily="18" charset="0"/>
              </a:rPr>
              <a:t>syntax </a:t>
            </a:r>
            <a:r>
              <a:rPr sz="2400" spc="-75" dirty="0">
                <a:latin typeface="Times New Roman" pitchFamily="18" charset="0"/>
                <a:cs typeface="Times New Roman" pitchFamily="18" charset="0"/>
              </a:rPr>
              <a:t>rules  </a:t>
            </a:r>
            <a:r>
              <a:rPr sz="2400" spc="-5" dirty="0">
                <a:latin typeface="Times New Roman" pitchFamily="18" charset="0"/>
                <a:cs typeface="Times New Roman" pitchFamily="18" charset="0"/>
              </a:rPr>
              <a:t>for</a:t>
            </a:r>
            <a:r>
              <a:rPr sz="2400" spc="-120" dirty="0">
                <a:latin typeface="Times New Roman" pitchFamily="18" charset="0"/>
                <a:cs typeface="Times New Roman" pitchFamily="18" charset="0"/>
              </a:rPr>
              <a:t> </a:t>
            </a:r>
            <a:r>
              <a:rPr sz="2400" spc="-140" dirty="0">
                <a:latin typeface="Times New Roman" pitchFamily="18" charset="0"/>
                <a:cs typeface="Times New Roman" pitchFamily="18" charset="0"/>
              </a:rPr>
              <a:t>XML:</a:t>
            </a:r>
            <a:endParaRPr sz="2400" dirty="0">
              <a:latin typeface="Times New Roman" pitchFamily="18" charset="0"/>
              <a:cs typeface="Times New Roman" pitchFamily="18" charset="0"/>
            </a:endParaRPr>
          </a:p>
          <a:p>
            <a:pPr marL="354965" indent="-342900">
              <a:lnSpc>
                <a:spcPts val="2160"/>
              </a:lnSpc>
              <a:spcBef>
                <a:spcPts val="1220"/>
              </a:spcBef>
              <a:buChar char="•"/>
              <a:tabLst>
                <a:tab pos="354965" algn="l"/>
                <a:tab pos="355600" algn="l"/>
              </a:tabLst>
            </a:pPr>
            <a:r>
              <a:rPr sz="2400" spc="-90" dirty="0">
                <a:latin typeface="Times New Roman" pitchFamily="18" charset="0"/>
                <a:cs typeface="Times New Roman" pitchFamily="18" charset="0"/>
              </a:rPr>
              <a:t>Element </a:t>
            </a:r>
            <a:r>
              <a:rPr sz="2400" spc="-125" dirty="0">
                <a:latin typeface="Times New Roman" pitchFamily="18" charset="0"/>
                <a:cs typeface="Times New Roman" pitchFamily="18" charset="0"/>
              </a:rPr>
              <a:t>names </a:t>
            </a:r>
            <a:r>
              <a:rPr sz="2400" spc="-90" dirty="0">
                <a:latin typeface="Times New Roman" pitchFamily="18" charset="0"/>
                <a:cs typeface="Times New Roman" pitchFamily="18" charset="0"/>
              </a:rPr>
              <a:t>are </a:t>
            </a:r>
            <a:r>
              <a:rPr sz="2400" spc="-105" dirty="0">
                <a:latin typeface="Times New Roman" pitchFamily="18" charset="0"/>
                <a:cs typeface="Times New Roman" pitchFamily="18" charset="0"/>
              </a:rPr>
              <a:t>composed </a:t>
            </a:r>
            <a:r>
              <a:rPr sz="2400" spc="-5" dirty="0">
                <a:latin typeface="Times New Roman" pitchFamily="18" charset="0"/>
                <a:cs typeface="Times New Roman" pitchFamily="18" charset="0"/>
              </a:rPr>
              <a:t>of </a:t>
            </a:r>
            <a:r>
              <a:rPr sz="2400" spc="-125" dirty="0">
                <a:latin typeface="Times New Roman" pitchFamily="18" charset="0"/>
                <a:cs typeface="Times New Roman" pitchFamily="18" charset="0"/>
              </a:rPr>
              <a:t>any </a:t>
            </a:r>
            <a:r>
              <a:rPr sz="2400" spc="-5" dirty="0">
                <a:latin typeface="Times New Roman" pitchFamily="18" charset="0"/>
                <a:cs typeface="Times New Roman" pitchFamily="18" charset="0"/>
              </a:rPr>
              <a:t>of </a:t>
            </a:r>
            <a:r>
              <a:rPr sz="2400" spc="-25" dirty="0">
                <a:latin typeface="Times New Roman" pitchFamily="18" charset="0"/>
                <a:cs typeface="Times New Roman" pitchFamily="18" charset="0"/>
              </a:rPr>
              <a:t>the </a:t>
            </a:r>
            <a:r>
              <a:rPr sz="2400" spc="-65" dirty="0">
                <a:latin typeface="Times New Roman" pitchFamily="18" charset="0"/>
                <a:cs typeface="Times New Roman" pitchFamily="18" charset="0"/>
              </a:rPr>
              <a:t>valid </a:t>
            </a:r>
            <a:r>
              <a:rPr sz="2400" spc="-95" dirty="0">
                <a:latin typeface="Times New Roman" pitchFamily="18" charset="0"/>
                <a:cs typeface="Times New Roman" pitchFamily="18" charset="0"/>
              </a:rPr>
              <a:t>characters</a:t>
            </a:r>
            <a:r>
              <a:rPr sz="2400" spc="-345" dirty="0">
                <a:latin typeface="Times New Roman" pitchFamily="18" charset="0"/>
                <a:cs typeface="Times New Roman" pitchFamily="18" charset="0"/>
              </a:rPr>
              <a:t> </a:t>
            </a:r>
            <a:r>
              <a:rPr sz="2400" spc="-65" dirty="0">
                <a:latin typeface="Times New Roman" pitchFamily="18" charset="0"/>
                <a:cs typeface="Times New Roman" pitchFamily="18" charset="0"/>
              </a:rPr>
              <a:t>(most</a:t>
            </a:r>
            <a:endParaRPr sz="2400" dirty="0">
              <a:latin typeface="Times New Roman" pitchFamily="18" charset="0"/>
              <a:cs typeface="Times New Roman" pitchFamily="18" charset="0"/>
            </a:endParaRPr>
          </a:p>
          <a:p>
            <a:pPr marL="354965">
              <a:lnSpc>
                <a:spcPts val="2160"/>
              </a:lnSpc>
            </a:pPr>
            <a:r>
              <a:rPr sz="2400" spc="-40" dirty="0">
                <a:latin typeface="Times New Roman" pitchFamily="18" charset="0"/>
                <a:cs typeface="Times New Roman" pitchFamily="18" charset="0"/>
              </a:rPr>
              <a:t>punctuation </a:t>
            </a:r>
            <a:r>
              <a:rPr sz="2400" spc="-110" dirty="0">
                <a:latin typeface="Times New Roman" pitchFamily="18" charset="0"/>
                <a:cs typeface="Times New Roman" pitchFamily="18" charset="0"/>
              </a:rPr>
              <a:t>symbols </a:t>
            </a:r>
            <a:r>
              <a:rPr sz="2400" spc="-90" dirty="0">
                <a:latin typeface="Times New Roman" pitchFamily="18" charset="0"/>
                <a:cs typeface="Times New Roman" pitchFamily="18" charset="0"/>
              </a:rPr>
              <a:t>and </a:t>
            </a:r>
            <a:r>
              <a:rPr sz="2400" spc="-160" dirty="0">
                <a:latin typeface="Times New Roman" pitchFamily="18" charset="0"/>
                <a:cs typeface="Times New Roman" pitchFamily="18" charset="0"/>
              </a:rPr>
              <a:t>spaces </a:t>
            </a:r>
            <a:r>
              <a:rPr sz="2400" spc="-90" dirty="0">
                <a:latin typeface="Times New Roman" pitchFamily="18" charset="0"/>
                <a:cs typeface="Times New Roman" pitchFamily="18" charset="0"/>
              </a:rPr>
              <a:t>are </a:t>
            </a:r>
            <a:r>
              <a:rPr sz="2400" spc="-5" dirty="0">
                <a:latin typeface="Times New Roman" pitchFamily="18" charset="0"/>
                <a:cs typeface="Times New Roman" pitchFamily="18" charset="0"/>
              </a:rPr>
              <a:t>not </a:t>
            </a:r>
            <a:r>
              <a:rPr sz="2400" spc="-60" dirty="0">
                <a:latin typeface="Times New Roman" pitchFamily="18" charset="0"/>
                <a:cs typeface="Times New Roman" pitchFamily="18" charset="0"/>
              </a:rPr>
              <a:t>allowed) </a:t>
            </a:r>
            <a:r>
              <a:rPr sz="2400" spc="-25" dirty="0">
                <a:latin typeface="Times New Roman" pitchFamily="18" charset="0"/>
                <a:cs typeface="Times New Roman" pitchFamily="18" charset="0"/>
              </a:rPr>
              <a:t>in</a:t>
            </a:r>
            <a:r>
              <a:rPr sz="2400" spc="-325" dirty="0">
                <a:latin typeface="Times New Roman" pitchFamily="18" charset="0"/>
                <a:cs typeface="Times New Roman" pitchFamily="18" charset="0"/>
              </a:rPr>
              <a:t> </a:t>
            </a:r>
            <a:r>
              <a:rPr sz="2400" spc="-145" dirty="0">
                <a:latin typeface="Times New Roman" pitchFamily="18" charset="0"/>
                <a:cs typeface="Times New Roman" pitchFamily="18" charset="0"/>
              </a:rPr>
              <a:t>XML.</a:t>
            </a:r>
            <a:endParaRPr sz="2400" dirty="0">
              <a:latin typeface="Times New Roman" pitchFamily="18" charset="0"/>
              <a:cs typeface="Times New Roman" pitchFamily="18" charset="0"/>
            </a:endParaRPr>
          </a:p>
          <a:p>
            <a:pPr marL="354965" indent="-342900">
              <a:lnSpc>
                <a:spcPct val="100000"/>
              </a:lnSpc>
              <a:spcBef>
                <a:spcPts val="1200"/>
              </a:spcBef>
              <a:buChar char="•"/>
              <a:tabLst>
                <a:tab pos="354965" algn="l"/>
                <a:tab pos="355600" algn="l"/>
              </a:tabLst>
            </a:pPr>
            <a:r>
              <a:rPr sz="2400" spc="-90" dirty="0">
                <a:latin typeface="Times New Roman" pitchFamily="18" charset="0"/>
                <a:cs typeface="Times New Roman" pitchFamily="18" charset="0"/>
              </a:rPr>
              <a:t>Element </a:t>
            </a:r>
            <a:r>
              <a:rPr sz="2400" spc="-130" dirty="0">
                <a:latin typeface="Times New Roman" pitchFamily="18" charset="0"/>
                <a:cs typeface="Times New Roman" pitchFamily="18" charset="0"/>
              </a:rPr>
              <a:t>names </a:t>
            </a:r>
            <a:r>
              <a:rPr sz="2400" spc="-45" dirty="0">
                <a:latin typeface="Times New Roman" pitchFamily="18" charset="0"/>
                <a:cs typeface="Times New Roman" pitchFamily="18" charset="0"/>
              </a:rPr>
              <a:t>can’t </a:t>
            </a:r>
            <a:r>
              <a:rPr sz="2400" spc="-35" dirty="0">
                <a:latin typeface="Times New Roman" pitchFamily="18" charset="0"/>
                <a:cs typeface="Times New Roman" pitchFamily="18" charset="0"/>
              </a:rPr>
              <a:t>start </a:t>
            </a:r>
            <a:r>
              <a:rPr sz="2400" spc="10" dirty="0">
                <a:latin typeface="Times New Roman" pitchFamily="18" charset="0"/>
                <a:cs typeface="Times New Roman" pitchFamily="18" charset="0"/>
              </a:rPr>
              <a:t>with </a:t>
            </a:r>
            <a:r>
              <a:rPr sz="2400" spc="-155" dirty="0">
                <a:latin typeface="Times New Roman" pitchFamily="18" charset="0"/>
                <a:cs typeface="Times New Roman" pitchFamily="18" charset="0"/>
              </a:rPr>
              <a:t>a</a:t>
            </a:r>
            <a:r>
              <a:rPr sz="2400" spc="-310" dirty="0">
                <a:latin typeface="Times New Roman" pitchFamily="18" charset="0"/>
                <a:cs typeface="Times New Roman" pitchFamily="18" charset="0"/>
              </a:rPr>
              <a:t> </a:t>
            </a:r>
            <a:r>
              <a:rPr sz="2400" spc="-85" dirty="0">
                <a:latin typeface="Times New Roman" pitchFamily="18" charset="0"/>
                <a:cs typeface="Times New Roman" pitchFamily="18" charset="0"/>
              </a:rPr>
              <a:t>number.</a:t>
            </a:r>
            <a:endParaRPr sz="2400" dirty="0">
              <a:latin typeface="Times New Roman" pitchFamily="18" charset="0"/>
              <a:cs typeface="Times New Roman" pitchFamily="18" charset="0"/>
            </a:endParaRPr>
          </a:p>
          <a:p>
            <a:pPr marL="354965" marR="7620" indent="-342900" algn="just">
              <a:lnSpc>
                <a:spcPct val="80100"/>
              </a:lnSpc>
              <a:spcBef>
                <a:spcPts val="1675"/>
              </a:spcBef>
              <a:buChar char="•"/>
              <a:tabLst>
                <a:tab pos="355600" algn="l"/>
              </a:tabLst>
            </a:pPr>
            <a:r>
              <a:rPr sz="2400" spc="-114" dirty="0">
                <a:latin typeface="Times New Roman" pitchFamily="18" charset="0"/>
                <a:cs typeface="Times New Roman" pitchFamily="18" charset="0"/>
              </a:rPr>
              <a:t>There </a:t>
            </a:r>
            <a:r>
              <a:rPr sz="2400" spc="-65" dirty="0">
                <a:latin typeface="Times New Roman" pitchFamily="18" charset="0"/>
                <a:cs typeface="Times New Roman" pitchFamily="18" charset="0"/>
              </a:rPr>
              <a:t>must </a:t>
            </a:r>
            <a:r>
              <a:rPr sz="2400" spc="-95" dirty="0">
                <a:latin typeface="Times New Roman" pitchFamily="18" charset="0"/>
                <a:cs typeface="Times New Roman" pitchFamily="18" charset="0"/>
              </a:rPr>
              <a:t>be </a:t>
            </a:r>
            <a:r>
              <a:rPr sz="2400" spc="-155" dirty="0">
                <a:latin typeface="Times New Roman" pitchFamily="18" charset="0"/>
                <a:cs typeface="Times New Roman" pitchFamily="18" charset="0"/>
              </a:rPr>
              <a:t>a </a:t>
            </a:r>
            <a:r>
              <a:rPr sz="2400" spc="-60" dirty="0">
                <a:latin typeface="Times New Roman" pitchFamily="18" charset="0"/>
                <a:cs typeface="Times New Roman" pitchFamily="18" charset="0"/>
              </a:rPr>
              <a:t>single-root </a:t>
            </a:r>
            <a:r>
              <a:rPr sz="2400" spc="-55" dirty="0">
                <a:latin typeface="Times New Roman" pitchFamily="18" charset="0"/>
                <a:cs typeface="Times New Roman" pitchFamily="18" charset="0"/>
              </a:rPr>
              <a:t>element. </a:t>
            </a:r>
            <a:r>
              <a:rPr sz="2400" spc="-175" dirty="0">
                <a:latin typeface="Times New Roman" pitchFamily="18" charset="0"/>
                <a:cs typeface="Times New Roman" pitchFamily="18" charset="0"/>
              </a:rPr>
              <a:t>A </a:t>
            </a:r>
            <a:r>
              <a:rPr sz="2400" b="1" spc="-100" dirty="0">
                <a:latin typeface="Times New Roman" pitchFamily="18" charset="0"/>
                <a:cs typeface="Times New Roman" pitchFamily="18" charset="0"/>
              </a:rPr>
              <a:t>root element </a:t>
            </a:r>
            <a:r>
              <a:rPr sz="2400" spc="-114" dirty="0">
                <a:latin typeface="Times New Roman" pitchFamily="18" charset="0"/>
                <a:cs typeface="Times New Roman" pitchFamily="18" charset="0"/>
              </a:rPr>
              <a:t>is </a:t>
            </a:r>
            <a:r>
              <a:rPr sz="2400" spc="-80" dirty="0">
                <a:latin typeface="Times New Roman" pitchFamily="18" charset="0"/>
                <a:cs typeface="Times New Roman" pitchFamily="18" charset="0"/>
              </a:rPr>
              <a:t>one </a:t>
            </a:r>
            <a:r>
              <a:rPr sz="2400" spc="-10" dirty="0">
                <a:latin typeface="Times New Roman" pitchFamily="18" charset="0"/>
                <a:cs typeface="Times New Roman" pitchFamily="18" charset="0"/>
              </a:rPr>
              <a:t>that  </a:t>
            </a:r>
            <a:r>
              <a:rPr sz="2400" spc="-80" dirty="0">
                <a:latin typeface="Times New Roman" pitchFamily="18" charset="0"/>
                <a:cs typeface="Times New Roman" pitchFamily="18" charset="0"/>
              </a:rPr>
              <a:t>contains </a:t>
            </a:r>
            <a:r>
              <a:rPr sz="2400" spc="-45" dirty="0">
                <a:latin typeface="Times New Roman" pitchFamily="18" charset="0"/>
                <a:cs typeface="Times New Roman" pitchFamily="18" charset="0"/>
              </a:rPr>
              <a:t>all </a:t>
            </a:r>
            <a:r>
              <a:rPr sz="2400" spc="-20" dirty="0">
                <a:latin typeface="Times New Roman" pitchFamily="18" charset="0"/>
                <a:cs typeface="Times New Roman" pitchFamily="18" charset="0"/>
              </a:rPr>
              <a:t>the </a:t>
            </a:r>
            <a:r>
              <a:rPr sz="2400" spc="-25" dirty="0">
                <a:latin typeface="Times New Roman" pitchFamily="18" charset="0"/>
                <a:cs typeface="Times New Roman" pitchFamily="18" charset="0"/>
              </a:rPr>
              <a:t>other </a:t>
            </a:r>
            <a:r>
              <a:rPr sz="2400" spc="-70" dirty="0">
                <a:latin typeface="Times New Roman" pitchFamily="18" charset="0"/>
                <a:cs typeface="Times New Roman" pitchFamily="18" charset="0"/>
              </a:rPr>
              <a:t>elements; </a:t>
            </a:r>
            <a:r>
              <a:rPr sz="2400" spc="-5" dirty="0">
                <a:latin typeface="Times New Roman" pitchFamily="18" charset="0"/>
                <a:cs typeface="Times New Roman" pitchFamily="18" charset="0"/>
              </a:rPr>
              <a:t>for </a:t>
            </a:r>
            <a:r>
              <a:rPr sz="2400" spc="-85" dirty="0">
                <a:latin typeface="Times New Roman" pitchFamily="18" charset="0"/>
                <a:cs typeface="Times New Roman" pitchFamily="18" charset="0"/>
              </a:rPr>
              <a:t>instance, </a:t>
            </a:r>
            <a:r>
              <a:rPr sz="2400" spc="-25" dirty="0">
                <a:latin typeface="Times New Roman" pitchFamily="18" charset="0"/>
                <a:cs typeface="Times New Roman" pitchFamily="18" charset="0"/>
              </a:rPr>
              <a:t>in </a:t>
            </a:r>
            <a:r>
              <a:rPr sz="2400" spc="-110" dirty="0">
                <a:latin typeface="Times New Roman" pitchFamily="18" charset="0"/>
                <a:cs typeface="Times New Roman" pitchFamily="18" charset="0"/>
              </a:rPr>
              <a:t>an </a:t>
            </a:r>
            <a:r>
              <a:rPr sz="2400" spc="-170" dirty="0">
                <a:latin typeface="Times New Roman" pitchFamily="18" charset="0"/>
                <a:cs typeface="Times New Roman" pitchFamily="18" charset="0"/>
              </a:rPr>
              <a:t>HTML </a:t>
            </a:r>
            <a:r>
              <a:rPr sz="2400" spc="-65" dirty="0">
                <a:latin typeface="Times New Roman" pitchFamily="18" charset="0"/>
                <a:cs typeface="Times New Roman" pitchFamily="18" charset="0"/>
              </a:rPr>
              <a:t>document,  </a:t>
            </a:r>
            <a:r>
              <a:rPr sz="2400" spc="-20" dirty="0">
                <a:latin typeface="Times New Roman" pitchFamily="18" charset="0"/>
                <a:cs typeface="Times New Roman" pitchFamily="18" charset="0"/>
              </a:rPr>
              <a:t>the </a:t>
            </a:r>
            <a:r>
              <a:rPr sz="2400" spc="-5" dirty="0">
                <a:latin typeface="Times New Roman" pitchFamily="18" charset="0"/>
                <a:cs typeface="Times New Roman" pitchFamily="18" charset="0"/>
              </a:rPr>
              <a:t>root </a:t>
            </a:r>
            <a:r>
              <a:rPr sz="2400" spc="-55" dirty="0">
                <a:latin typeface="Times New Roman" pitchFamily="18" charset="0"/>
                <a:cs typeface="Times New Roman" pitchFamily="18" charset="0"/>
              </a:rPr>
              <a:t>element </a:t>
            </a:r>
            <a:r>
              <a:rPr sz="2400" spc="-105" dirty="0">
                <a:latin typeface="Times New Roman" pitchFamily="18" charset="0"/>
                <a:cs typeface="Times New Roman" pitchFamily="18" charset="0"/>
              </a:rPr>
              <a:t>is</a:t>
            </a:r>
            <a:r>
              <a:rPr sz="2400" spc="-325" dirty="0">
                <a:latin typeface="Times New Roman" pitchFamily="18" charset="0"/>
                <a:cs typeface="Times New Roman" pitchFamily="18" charset="0"/>
              </a:rPr>
              <a:t> </a:t>
            </a:r>
            <a:r>
              <a:rPr sz="2400" spc="-65" dirty="0">
                <a:latin typeface="Times New Roman" pitchFamily="18" charset="0"/>
                <a:cs typeface="Times New Roman" pitchFamily="18" charset="0"/>
              </a:rPr>
              <a:t>&lt;html&gt;.</a:t>
            </a:r>
            <a:endParaRPr sz="2400" dirty="0">
              <a:latin typeface="Times New Roman" pitchFamily="18" charset="0"/>
              <a:cs typeface="Times New Roman" pitchFamily="18" charset="0"/>
            </a:endParaRPr>
          </a:p>
          <a:p>
            <a:pPr marL="354965" indent="-342900">
              <a:lnSpc>
                <a:spcPct val="100000"/>
              </a:lnSpc>
              <a:spcBef>
                <a:spcPts val="1200"/>
              </a:spcBef>
              <a:buChar char="•"/>
              <a:tabLst>
                <a:tab pos="354965" algn="l"/>
                <a:tab pos="355600" algn="l"/>
              </a:tabLst>
            </a:pPr>
            <a:r>
              <a:rPr sz="2400" spc="-50" dirty="0">
                <a:latin typeface="Times New Roman" pitchFamily="18" charset="0"/>
                <a:cs typeface="Times New Roman" pitchFamily="18" charset="0"/>
              </a:rPr>
              <a:t>All </a:t>
            </a:r>
            <a:r>
              <a:rPr sz="2400" spc="-75" dirty="0">
                <a:latin typeface="Times New Roman" pitchFamily="18" charset="0"/>
                <a:cs typeface="Times New Roman" pitchFamily="18" charset="0"/>
              </a:rPr>
              <a:t>elements </a:t>
            </a:r>
            <a:r>
              <a:rPr sz="2400" spc="-65" dirty="0">
                <a:latin typeface="Times New Roman" pitchFamily="18" charset="0"/>
                <a:cs typeface="Times New Roman" pitchFamily="18" charset="0"/>
              </a:rPr>
              <a:t>must </a:t>
            </a:r>
            <a:r>
              <a:rPr sz="2400" spc="-125" dirty="0">
                <a:latin typeface="Times New Roman" pitchFamily="18" charset="0"/>
                <a:cs typeface="Times New Roman" pitchFamily="18" charset="0"/>
              </a:rPr>
              <a:t>have </a:t>
            </a:r>
            <a:r>
              <a:rPr sz="2400" spc="-155" dirty="0">
                <a:latin typeface="Times New Roman" pitchFamily="18" charset="0"/>
                <a:cs typeface="Times New Roman" pitchFamily="18" charset="0"/>
              </a:rPr>
              <a:t>a </a:t>
            </a:r>
            <a:r>
              <a:rPr sz="2400" spc="-95" dirty="0">
                <a:latin typeface="Times New Roman" pitchFamily="18" charset="0"/>
                <a:cs typeface="Times New Roman" pitchFamily="18" charset="0"/>
              </a:rPr>
              <a:t>closing </a:t>
            </a:r>
            <a:r>
              <a:rPr sz="2400" spc="-55" dirty="0">
                <a:latin typeface="Times New Roman" pitchFamily="18" charset="0"/>
                <a:cs typeface="Times New Roman" pitchFamily="18" charset="0"/>
              </a:rPr>
              <a:t>element </a:t>
            </a:r>
            <a:r>
              <a:rPr sz="2400" spc="-35" dirty="0">
                <a:latin typeface="Times New Roman" pitchFamily="18" charset="0"/>
                <a:cs typeface="Times New Roman" pitchFamily="18" charset="0"/>
              </a:rPr>
              <a:t>(or </a:t>
            </a:r>
            <a:r>
              <a:rPr sz="2400" spc="-90" dirty="0">
                <a:latin typeface="Times New Roman" pitchFamily="18" charset="0"/>
                <a:cs typeface="Times New Roman" pitchFamily="18" charset="0"/>
              </a:rPr>
              <a:t>be</a:t>
            </a:r>
            <a:r>
              <a:rPr sz="2400" spc="-235" dirty="0">
                <a:latin typeface="Times New Roman" pitchFamily="18" charset="0"/>
                <a:cs typeface="Times New Roman" pitchFamily="18" charset="0"/>
              </a:rPr>
              <a:t> </a:t>
            </a:r>
            <a:r>
              <a:rPr sz="2400" spc="-80" dirty="0">
                <a:latin typeface="Times New Roman" pitchFamily="18" charset="0"/>
                <a:cs typeface="Times New Roman" pitchFamily="18" charset="0"/>
              </a:rPr>
              <a:t>self-closing).</a:t>
            </a:r>
            <a:endParaRPr sz="2400" dirty="0">
              <a:latin typeface="Times New Roman" pitchFamily="18" charset="0"/>
              <a:cs typeface="Times New Roman" pitchFamily="18" charset="0"/>
            </a:endParaRPr>
          </a:p>
          <a:p>
            <a:pPr marL="354965" indent="-342900">
              <a:lnSpc>
                <a:spcPct val="100000"/>
              </a:lnSpc>
              <a:spcBef>
                <a:spcPts val="1200"/>
              </a:spcBef>
              <a:buChar char="•"/>
              <a:tabLst>
                <a:tab pos="354965" algn="l"/>
                <a:tab pos="355600" algn="l"/>
              </a:tabLst>
            </a:pPr>
            <a:r>
              <a:rPr sz="2400" spc="-110" dirty="0">
                <a:latin typeface="Times New Roman" pitchFamily="18" charset="0"/>
                <a:cs typeface="Times New Roman" pitchFamily="18" charset="0"/>
              </a:rPr>
              <a:t>Elements </a:t>
            </a:r>
            <a:r>
              <a:rPr sz="2400" spc="-65" dirty="0">
                <a:latin typeface="Times New Roman" pitchFamily="18" charset="0"/>
                <a:cs typeface="Times New Roman" pitchFamily="18" charset="0"/>
              </a:rPr>
              <a:t>must </a:t>
            </a:r>
            <a:r>
              <a:rPr sz="2400" spc="-90" dirty="0">
                <a:latin typeface="Times New Roman" pitchFamily="18" charset="0"/>
                <a:cs typeface="Times New Roman" pitchFamily="18" charset="0"/>
              </a:rPr>
              <a:t>be </a:t>
            </a:r>
            <a:r>
              <a:rPr sz="2400" spc="-50" dirty="0">
                <a:latin typeface="Times New Roman" pitchFamily="18" charset="0"/>
                <a:cs typeface="Times New Roman" pitchFamily="18" charset="0"/>
              </a:rPr>
              <a:t>properly</a:t>
            </a:r>
            <a:r>
              <a:rPr sz="2400" spc="-145" dirty="0">
                <a:latin typeface="Times New Roman" pitchFamily="18" charset="0"/>
                <a:cs typeface="Times New Roman" pitchFamily="18" charset="0"/>
              </a:rPr>
              <a:t> </a:t>
            </a:r>
            <a:r>
              <a:rPr sz="2400" spc="-80" dirty="0">
                <a:latin typeface="Times New Roman" pitchFamily="18" charset="0"/>
                <a:cs typeface="Times New Roman" pitchFamily="18" charset="0"/>
              </a:rPr>
              <a:t>nested.</a:t>
            </a:r>
            <a:endParaRPr sz="2400" dirty="0">
              <a:latin typeface="Times New Roman" pitchFamily="18" charset="0"/>
              <a:cs typeface="Times New Roman" pitchFamily="18" charset="0"/>
            </a:endParaRPr>
          </a:p>
          <a:p>
            <a:pPr marL="354965" indent="-342900">
              <a:lnSpc>
                <a:spcPct val="100000"/>
              </a:lnSpc>
              <a:spcBef>
                <a:spcPts val="1200"/>
              </a:spcBef>
              <a:buChar char="•"/>
              <a:tabLst>
                <a:tab pos="354965" algn="l"/>
                <a:tab pos="355600" algn="l"/>
              </a:tabLst>
            </a:pPr>
            <a:r>
              <a:rPr sz="2400" spc="-105" dirty="0">
                <a:latin typeface="Times New Roman" pitchFamily="18" charset="0"/>
                <a:cs typeface="Times New Roman" pitchFamily="18" charset="0"/>
              </a:rPr>
              <a:t>Elements </a:t>
            </a:r>
            <a:r>
              <a:rPr sz="2400" spc="-125" dirty="0">
                <a:latin typeface="Times New Roman" pitchFamily="18" charset="0"/>
                <a:cs typeface="Times New Roman" pitchFamily="18" charset="0"/>
              </a:rPr>
              <a:t>can </a:t>
            </a:r>
            <a:r>
              <a:rPr sz="2400" spc="-60" dirty="0">
                <a:latin typeface="Times New Roman" pitchFamily="18" charset="0"/>
                <a:cs typeface="Times New Roman" pitchFamily="18" charset="0"/>
              </a:rPr>
              <a:t>contain</a:t>
            </a:r>
            <a:r>
              <a:rPr sz="2400" spc="-95" dirty="0">
                <a:latin typeface="Times New Roman" pitchFamily="18" charset="0"/>
                <a:cs typeface="Times New Roman" pitchFamily="18" charset="0"/>
              </a:rPr>
              <a:t> </a:t>
            </a:r>
            <a:r>
              <a:rPr sz="2400" spc="-35" dirty="0">
                <a:latin typeface="Times New Roman" pitchFamily="18" charset="0"/>
                <a:cs typeface="Times New Roman" pitchFamily="18" charset="0"/>
              </a:rPr>
              <a:t>attributes.</a:t>
            </a:r>
            <a:endParaRPr sz="2400" dirty="0">
              <a:latin typeface="Times New Roman" pitchFamily="18" charset="0"/>
              <a:cs typeface="Times New Roman" pitchFamily="18" charset="0"/>
            </a:endParaRPr>
          </a:p>
          <a:p>
            <a:pPr marL="354965" indent="-342900">
              <a:lnSpc>
                <a:spcPct val="100000"/>
              </a:lnSpc>
              <a:spcBef>
                <a:spcPts val="1200"/>
              </a:spcBef>
              <a:buChar char="•"/>
              <a:tabLst>
                <a:tab pos="354965" algn="l"/>
                <a:tab pos="355600" algn="l"/>
              </a:tabLst>
            </a:pPr>
            <a:r>
              <a:rPr sz="2400" spc="-15" dirty="0">
                <a:latin typeface="Times New Roman" pitchFamily="18" charset="0"/>
                <a:cs typeface="Times New Roman" pitchFamily="18" charset="0"/>
              </a:rPr>
              <a:t>Attribute </a:t>
            </a:r>
            <a:r>
              <a:rPr sz="2400" spc="-114" dirty="0">
                <a:latin typeface="Times New Roman" pitchFamily="18" charset="0"/>
                <a:cs typeface="Times New Roman" pitchFamily="18" charset="0"/>
              </a:rPr>
              <a:t>values </a:t>
            </a:r>
            <a:r>
              <a:rPr sz="2400" spc="-65" dirty="0">
                <a:latin typeface="Times New Roman" pitchFamily="18" charset="0"/>
                <a:cs typeface="Times New Roman" pitchFamily="18" charset="0"/>
              </a:rPr>
              <a:t>must </a:t>
            </a:r>
            <a:r>
              <a:rPr sz="2400" spc="-120" dirty="0">
                <a:latin typeface="Times New Roman" pitchFamily="18" charset="0"/>
                <a:cs typeface="Times New Roman" pitchFamily="18" charset="0"/>
              </a:rPr>
              <a:t>always </a:t>
            </a:r>
            <a:r>
              <a:rPr sz="2400" spc="-90" dirty="0">
                <a:latin typeface="Times New Roman" pitchFamily="18" charset="0"/>
                <a:cs typeface="Times New Roman" pitchFamily="18" charset="0"/>
              </a:rPr>
              <a:t>be </a:t>
            </a:r>
            <a:r>
              <a:rPr sz="2400" dirty="0">
                <a:latin typeface="Times New Roman" pitchFamily="18" charset="0"/>
                <a:cs typeface="Times New Roman" pitchFamily="18" charset="0"/>
              </a:rPr>
              <a:t>within</a:t>
            </a:r>
            <a:r>
              <a:rPr sz="2400" spc="-215" dirty="0">
                <a:latin typeface="Times New Roman" pitchFamily="18" charset="0"/>
                <a:cs typeface="Times New Roman" pitchFamily="18" charset="0"/>
              </a:rPr>
              <a:t> </a:t>
            </a:r>
            <a:r>
              <a:rPr sz="2400" spc="-70" dirty="0">
                <a:latin typeface="Times New Roman" pitchFamily="18" charset="0"/>
                <a:cs typeface="Times New Roman" pitchFamily="18" charset="0"/>
              </a:rPr>
              <a:t>quotes.</a:t>
            </a:r>
            <a:endParaRPr sz="2400" dirty="0">
              <a:latin typeface="Times New Roman" pitchFamily="18" charset="0"/>
              <a:cs typeface="Times New Roman" pitchFamily="18" charset="0"/>
            </a:endParaRPr>
          </a:p>
          <a:p>
            <a:pPr marL="354965" indent="-342900">
              <a:lnSpc>
                <a:spcPct val="100000"/>
              </a:lnSpc>
              <a:spcBef>
                <a:spcPts val="1200"/>
              </a:spcBef>
              <a:buChar char="•"/>
              <a:tabLst>
                <a:tab pos="354965" algn="l"/>
                <a:tab pos="355600" algn="l"/>
              </a:tabLst>
            </a:pPr>
            <a:r>
              <a:rPr sz="2400" spc="-90" dirty="0">
                <a:latin typeface="Times New Roman" pitchFamily="18" charset="0"/>
                <a:cs typeface="Times New Roman" pitchFamily="18" charset="0"/>
              </a:rPr>
              <a:t>Element </a:t>
            </a:r>
            <a:r>
              <a:rPr sz="2400" spc="-95" dirty="0">
                <a:latin typeface="Times New Roman" pitchFamily="18" charset="0"/>
                <a:cs typeface="Times New Roman" pitchFamily="18" charset="0"/>
              </a:rPr>
              <a:t>and </a:t>
            </a:r>
            <a:r>
              <a:rPr sz="2400" spc="-10" dirty="0">
                <a:latin typeface="Times New Roman" pitchFamily="18" charset="0"/>
                <a:cs typeface="Times New Roman" pitchFamily="18" charset="0"/>
              </a:rPr>
              <a:t>attribute </a:t>
            </a:r>
            <a:r>
              <a:rPr sz="2400" spc="-130" dirty="0">
                <a:latin typeface="Times New Roman" pitchFamily="18" charset="0"/>
                <a:cs typeface="Times New Roman" pitchFamily="18" charset="0"/>
              </a:rPr>
              <a:t>names </a:t>
            </a:r>
            <a:r>
              <a:rPr sz="2400" spc="-90" dirty="0">
                <a:latin typeface="Times New Roman" pitchFamily="18" charset="0"/>
                <a:cs typeface="Times New Roman" pitchFamily="18" charset="0"/>
              </a:rPr>
              <a:t>are </a:t>
            </a:r>
            <a:r>
              <a:rPr sz="2400" spc="-165" dirty="0">
                <a:latin typeface="Times New Roman" pitchFamily="18" charset="0"/>
                <a:cs typeface="Times New Roman" pitchFamily="18" charset="0"/>
              </a:rPr>
              <a:t>case</a:t>
            </a:r>
            <a:r>
              <a:rPr sz="2400" spc="-185" dirty="0">
                <a:latin typeface="Times New Roman" pitchFamily="18" charset="0"/>
                <a:cs typeface="Times New Roman" pitchFamily="18" charset="0"/>
              </a:rPr>
              <a:t> </a:t>
            </a:r>
            <a:r>
              <a:rPr sz="2400" spc="-80" dirty="0">
                <a:latin typeface="Times New Roman" pitchFamily="18" charset="0"/>
                <a:cs typeface="Times New Roman" pitchFamily="18" charset="0"/>
              </a:rPr>
              <a:t>sensitive.</a:t>
            </a:r>
            <a:endParaRPr sz="2400" dirty="0">
              <a:latin typeface="Times New Roman" pitchFamily="18" charset="0"/>
              <a:cs typeface="Times New Roman"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40" y="0"/>
            <a:ext cx="3908425" cy="960755"/>
          </a:xfrm>
          <a:prstGeom prst="rect">
            <a:avLst/>
          </a:prstGeom>
        </p:spPr>
        <p:txBody>
          <a:bodyPr vert="horz" wrap="square" lIns="0" tIns="82550" rIns="0" bIns="0" rtlCol="0">
            <a:spAutoFit/>
          </a:bodyPr>
          <a:lstStyle/>
          <a:p>
            <a:pPr marL="241300">
              <a:lnSpc>
                <a:spcPct val="100000"/>
              </a:lnSpc>
              <a:spcBef>
                <a:spcPts val="650"/>
              </a:spcBef>
            </a:pPr>
            <a:r>
              <a:rPr sz="4000" spc="-140" dirty="0">
                <a:latin typeface="Times New Roman" pitchFamily="18" charset="0"/>
                <a:cs typeface="Times New Roman" pitchFamily="18" charset="0"/>
              </a:rPr>
              <a:t>Well </a:t>
            </a:r>
            <a:r>
              <a:rPr sz="4000" spc="-210" dirty="0">
                <a:latin typeface="Times New Roman" pitchFamily="18" charset="0"/>
                <a:cs typeface="Times New Roman" pitchFamily="18" charset="0"/>
              </a:rPr>
              <a:t>Formed</a:t>
            </a:r>
            <a:r>
              <a:rPr sz="4000" spc="-335" dirty="0">
                <a:latin typeface="Times New Roman" pitchFamily="18" charset="0"/>
                <a:cs typeface="Times New Roman" pitchFamily="18" charset="0"/>
              </a:rPr>
              <a:t> </a:t>
            </a:r>
            <a:r>
              <a:rPr sz="4000" spc="-360" dirty="0">
                <a:latin typeface="Times New Roman" pitchFamily="18" charset="0"/>
                <a:cs typeface="Times New Roman" pitchFamily="18" charset="0"/>
              </a:rPr>
              <a:t>XML</a:t>
            </a:r>
            <a:endParaRPr sz="4000" dirty="0">
              <a:latin typeface="Times New Roman" pitchFamily="18" charset="0"/>
              <a:cs typeface="Times New Roman" pitchFamily="18" charset="0"/>
            </a:endParaRPr>
          </a:p>
          <a:p>
            <a:pPr marL="12700">
              <a:lnSpc>
                <a:spcPct val="100000"/>
              </a:lnSpc>
              <a:spcBef>
                <a:spcPts val="210"/>
              </a:spcBef>
            </a:pPr>
            <a:r>
              <a:rPr sz="1500" spc="25" dirty="0">
                <a:latin typeface="Georgia"/>
                <a:cs typeface="Georgia"/>
              </a:rPr>
              <a:t>Sample</a:t>
            </a:r>
            <a:r>
              <a:rPr sz="1500" spc="30" dirty="0">
                <a:latin typeface="Georgia"/>
                <a:cs typeface="Georgia"/>
              </a:rPr>
              <a:t> </a:t>
            </a:r>
            <a:r>
              <a:rPr sz="1500" spc="15" dirty="0">
                <a:latin typeface="Georgia"/>
                <a:cs typeface="Georgia"/>
              </a:rPr>
              <a:t>Document</a:t>
            </a:r>
            <a:endParaRPr sz="1500" dirty="0">
              <a:latin typeface="Georgia"/>
              <a:cs typeface="Georgia"/>
            </a:endParaRPr>
          </a:p>
        </p:txBody>
      </p:sp>
      <p:sp>
        <p:nvSpPr>
          <p:cNvPr id="3" name="object 3"/>
          <p:cNvSpPr/>
          <p:nvPr/>
        </p:nvSpPr>
        <p:spPr>
          <a:xfrm>
            <a:off x="636879" y="997983"/>
            <a:ext cx="5933937" cy="551711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3654750" cy="690574"/>
          </a:xfrm>
          <a:prstGeom prst="rect">
            <a:avLst/>
          </a:prstGeom>
        </p:spPr>
        <p:txBody>
          <a:bodyPr vert="horz" wrap="square" lIns="0" tIns="13335" rIns="0" bIns="0" rtlCol="0">
            <a:spAutoFit/>
          </a:bodyPr>
          <a:lstStyle/>
          <a:p>
            <a:pPr marL="12700">
              <a:lnSpc>
                <a:spcPct val="100000"/>
              </a:lnSpc>
              <a:spcBef>
                <a:spcPts val="105"/>
              </a:spcBef>
            </a:pPr>
            <a:r>
              <a:rPr spc="-220" dirty="0">
                <a:latin typeface="Times New Roman" pitchFamily="18" charset="0"/>
                <a:cs typeface="Times New Roman" pitchFamily="18" charset="0"/>
              </a:rPr>
              <a:t>Valid</a:t>
            </a:r>
            <a:r>
              <a:rPr spc="-300" dirty="0">
                <a:latin typeface="Times New Roman" pitchFamily="18" charset="0"/>
                <a:cs typeface="Times New Roman" pitchFamily="18" charset="0"/>
              </a:rPr>
              <a:t> </a:t>
            </a:r>
            <a:r>
              <a:rPr spc="-390" dirty="0">
                <a:latin typeface="Times New Roman" pitchFamily="18" charset="0"/>
                <a:cs typeface="Times New Roman" pitchFamily="18" charset="0"/>
              </a:rPr>
              <a:t>XML</a:t>
            </a:r>
          </a:p>
        </p:txBody>
      </p:sp>
      <p:sp>
        <p:nvSpPr>
          <p:cNvPr id="4" name="object 4"/>
          <p:cNvSpPr txBox="1"/>
          <p:nvPr/>
        </p:nvSpPr>
        <p:spPr>
          <a:xfrm>
            <a:off x="993450" y="971550"/>
            <a:ext cx="6778625" cy="4813818"/>
          </a:xfrm>
          <a:prstGeom prst="rect">
            <a:avLst/>
          </a:prstGeom>
        </p:spPr>
        <p:txBody>
          <a:bodyPr vert="horz" wrap="square" lIns="0" tIns="12065" rIns="0" bIns="0" rtlCol="0">
            <a:spAutoFit/>
          </a:bodyPr>
          <a:lstStyle/>
          <a:p>
            <a:pPr marL="12700" marR="5080" algn="just">
              <a:lnSpc>
                <a:spcPct val="150000"/>
              </a:lnSpc>
              <a:spcBef>
                <a:spcPts val="95"/>
              </a:spcBef>
              <a:buSzPct val="95454"/>
              <a:buChar char="•"/>
              <a:tabLst>
                <a:tab pos="111760" algn="l"/>
              </a:tabLst>
            </a:pPr>
            <a:r>
              <a:rPr sz="2400" spc="-200" dirty="0">
                <a:latin typeface="Times New Roman" pitchFamily="18" charset="0"/>
                <a:cs typeface="Times New Roman" pitchFamily="18" charset="0"/>
              </a:rPr>
              <a:t>A </a:t>
            </a:r>
            <a:r>
              <a:rPr sz="2400" b="1" spc="-135" dirty="0">
                <a:latin typeface="Times New Roman" pitchFamily="18" charset="0"/>
                <a:cs typeface="Times New Roman" pitchFamily="18" charset="0"/>
              </a:rPr>
              <a:t>valid </a:t>
            </a:r>
            <a:r>
              <a:rPr sz="2400" b="1" spc="-195" dirty="0">
                <a:latin typeface="Times New Roman" pitchFamily="18" charset="0"/>
                <a:cs typeface="Times New Roman" pitchFamily="18" charset="0"/>
              </a:rPr>
              <a:t>XML </a:t>
            </a:r>
            <a:r>
              <a:rPr sz="2400" spc="-75" dirty="0">
                <a:latin typeface="Times New Roman" pitchFamily="18" charset="0"/>
                <a:cs typeface="Times New Roman" pitchFamily="18" charset="0"/>
              </a:rPr>
              <a:t>document </a:t>
            </a:r>
            <a:r>
              <a:rPr sz="2400" spc="-110" dirty="0">
                <a:latin typeface="Times New Roman" pitchFamily="18" charset="0"/>
                <a:cs typeface="Times New Roman" pitchFamily="18" charset="0"/>
              </a:rPr>
              <a:t>is </a:t>
            </a:r>
            <a:r>
              <a:rPr sz="2400" spc="-95" dirty="0">
                <a:latin typeface="Times New Roman" pitchFamily="18" charset="0"/>
                <a:cs typeface="Times New Roman" pitchFamily="18" charset="0"/>
              </a:rPr>
              <a:t>one </a:t>
            </a:r>
            <a:r>
              <a:rPr sz="2400" spc="-10" dirty="0">
                <a:latin typeface="Times New Roman" pitchFamily="18" charset="0"/>
                <a:cs typeface="Times New Roman" pitchFamily="18" charset="0"/>
              </a:rPr>
              <a:t>that </a:t>
            </a:r>
            <a:r>
              <a:rPr sz="2400" spc="-110" dirty="0">
                <a:latin typeface="Times New Roman" pitchFamily="18" charset="0"/>
                <a:cs typeface="Times New Roman" pitchFamily="18" charset="0"/>
              </a:rPr>
              <a:t>is </a:t>
            </a:r>
            <a:r>
              <a:rPr sz="2400" spc="-40" dirty="0">
                <a:latin typeface="Times New Roman" pitchFamily="18" charset="0"/>
                <a:cs typeface="Times New Roman" pitchFamily="18" charset="0"/>
              </a:rPr>
              <a:t>well </a:t>
            </a:r>
            <a:r>
              <a:rPr sz="2400" spc="-50" dirty="0">
                <a:latin typeface="Times New Roman" pitchFamily="18" charset="0"/>
                <a:cs typeface="Times New Roman" pitchFamily="18" charset="0"/>
              </a:rPr>
              <a:t>formed </a:t>
            </a:r>
            <a:r>
              <a:rPr sz="2400" spc="-105" dirty="0">
                <a:latin typeface="Times New Roman" pitchFamily="18" charset="0"/>
                <a:cs typeface="Times New Roman" pitchFamily="18" charset="0"/>
              </a:rPr>
              <a:t>and  </a:t>
            </a:r>
            <a:r>
              <a:rPr sz="2400" spc="-110" dirty="0">
                <a:latin typeface="Times New Roman" pitchFamily="18" charset="0"/>
                <a:cs typeface="Times New Roman" pitchFamily="18" charset="0"/>
              </a:rPr>
              <a:t>whose </a:t>
            </a:r>
            <a:r>
              <a:rPr sz="2400" spc="-60" dirty="0">
                <a:latin typeface="Times New Roman" pitchFamily="18" charset="0"/>
                <a:cs typeface="Times New Roman" pitchFamily="18" charset="0"/>
              </a:rPr>
              <a:t>element </a:t>
            </a:r>
            <a:r>
              <a:rPr sz="2400" spc="-105" dirty="0">
                <a:latin typeface="Times New Roman" pitchFamily="18" charset="0"/>
                <a:cs typeface="Times New Roman" pitchFamily="18" charset="0"/>
              </a:rPr>
              <a:t>and </a:t>
            </a:r>
            <a:r>
              <a:rPr sz="2400" spc="-55" dirty="0">
                <a:latin typeface="Times New Roman" pitchFamily="18" charset="0"/>
                <a:cs typeface="Times New Roman" pitchFamily="18" charset="0"/>
              </a:rPr>
              <a:t>content </a:t>
            </a:r>
            <a:r>
              <a:rPr sz="2400" spc="-65" dirty="0">
                <a:latin typeface="Times New Roman" pitchFamily="18" charset="0"/>
                <a:cs typeface="Times New Roman" pitchFamily="18" charset="0"/>
              </a:rPr>
              <a:t>conform </a:t>
            </a:r>
            <a:r>
              <a:rPr sz="2400" spc="15" dirty="0">
                <a:latin typeface="Times New Roman" pitchFamily="18" charset="0"/>
                <a:cs typeface="Times New Roman" pitchFamily="18" charset="0"/>
              </a:rPr>
              <a:t>to </a:t>
            </a:r>
            <a:r>
              <a:rPr sz="2400" spc="-175" dirty="0">
                <a:latin typeface="Times New Roman" pitchFamily="18" charset="0"/>
                <a:cs typeface="Times New Roman" pitchFamily="18" charset="0"/>
              </a:rPr>
              <a:t>a </a:t>
            </a:r>
            <a:r>
              <a:rPr sz="2400" spc="-75" dirty="0">
                <a:latin typeface="Times New Roman" pitchFamily="18" charset="0"/>
                <a:cs typeface="Times New Roman" pitchFamily="18" charset="0"/>
              </a:rPr>
              <a:t>document </a:t>
            </a:r>
            <a:r>
              <a:rPr sz="2400" spc="-45" dirty="0">
                <a:latin typeface="Times New Roman" pitchFamily="18" charset="0"/>
                <a:cs typeface="Times New Roman" pitchFamily="18" charset="0"/>
              </a:rPr>
              <a:t>type  </a:t>
            </a:r>
            <a:r>
              <a:rPr sz="2400" spc="-25" dirty="0">
                <a:latin typeface="Times New Roman" pitchFamily="18" charset="0"/>
                <a:cs typeface="Times New Roman" pitchFamily="18" charset="0"/>
              </a:rPr>
              <a:t>definition </a:t>
            </a:r>
            <a:r>
              <a:rPr sz="2400" spc="-185" dirty="0">
                <a:latin typeface="Times New Roman" pitchFamily="18" charset="0"/>
                <a:cs typeface="Times New Roman" pitchFamily="18" charset="0"/>
              </a:rPr>
              <a:t>(DTD) </a:t>
            </a:r>
            <a:r>
              <a:rPr sz="2400" spc="-15" dirty="0">
                <a:latin typeface="Times New Roman" pitchFamily="18" charset="0"/>
                <a:cs typeface="Times New Roman" pitchFamily="18" charset="0"/>
              </a:rPr>
              <a:t>or </a:t>
            </a:r>
            <a:r>
              <a:rPr sz="2400" spc="-35" dirty="0">
                <a:latin typeface="Times New Roman" pitchFamily="18" charset="0"/>
                <a:cs typeface="Times New Roman" pitchFamily="18" charset="0"/>
              </a:rPr>
              <a:t>its</a:t>
            </a:r>
            <a:r>
              <a:rPr sz="2400" spc="-240" dirty="0">
                <a:latin typeface="Times New Roman" pitchFamily="18" charset="0"/>
                <a:cs typeface="Times New Roman" pitchFamily="18" charset="0"/>
              </a:rPr>
              <a:t> </a:t>
            </a:r>
            <a:r>
              <a:rPr sz="2400" spc="-135" dirty="0">
                <a:latin typeface="Times New Roman" pitchFamily="18" charset="0"/>
                <a:cs typeface="Times New Roman" pitchFamily="18" charset="0"/>
              </a:rPr>
              <a:t>schema.</a:t>
            </a:r>
            <a:endParaRPr sz="2400" dirty="0">
              <a:latin typeface="Times New Roman" pitchFamily="18" charset="0"/>
              <a:cs typeface="Times New Roman" pitchFamily="18" charset="0"/>
            </a:endParaRPr>
          </a:p>
          <a:p>
            <a:pPr marL="12700" marR="5080" algn="just">
              <a:lnSpc>
                <a:spcPct val="150000"/>
              </a:lnSpc>
              <a:spcBef>
                <a:spcPts val="1730"/>
              </a:spcBef>
              <a:buSzPct val="95454"/>
              <a:buChar char="•"/>
              <a:tabLst>
                <a:tab pos="111760" algn="l"/>
              </a:tabLst>
            </a:pPr>
            <a:r>
              <a:rPr sz="2400" spc="-200" dirty="0">
                <a:latin typeface="Times New Roman" pitchFamily="18" charset="0"/>
                <a:cs typeface="Times New Roman" pitchFamily="18" charset="0"/>
              </a:rPr>
              <a:t>A </a:t>
            </a:r>
            <a:r>
              <a:rPr sz="2400" spc="-260" dirty="0">
                <a:latin typeface="Times New Roman" pitchFamily="18" charset="0"/>
                <a:cs typeface="Times New Roman" pitchFamily="18" charset="0"/>
              </a:rPr>
              <a:t>DTD </a:t>
            </a:r>
            <a:r>
              <a:rPr sz="2400" spc="-50" dirty="0">
                <a:latin typeface="Times New Roman" pitchFamily="18" charset="0"/>
                <a:cs typeface="Times New Roman" pitchFamily="18" charset="0"/>
              </a:rPr>
              <a:t>tells </a:t>
            </a:r>
            <a:r>
              <a:rPr sz="2400" spc="-30" dirty="0">
                <a:latin typeface="Times New Roman" pitchFamily="18" charset="0"/>
                <a:cs typeface="Times New Roman" pitchFamily="18" charset="0"/>
              </a:rPr>
              <a:t>the </a:t>
            </a:r>
            <a:r>
              <a:rPr sz="2400" spc="-200" dirty="0">
                <a:latin typeface="Times New Roman" pitchFamily="18" charset="0"/>
                <a:cs typeface="Times New Roman" pitchFamily="18" charset="0"/>
              </a:rPr>
              <a:t>XML </a:t>
            </a:r>
            <a:r>
              <a:rPr sz="2400" spc="-105" dirty="0">
                <a:latin typeface="Times New Roman" pitchFamily="18" charset="0"/>
                <a:cs typeface="Times New Roman" pitchFamily="18" charset="0"/>
              </a:rPr>
              <a:t>parser </a:t>
            </a:r>
            <a:r>
              <a:rPr sz="2400" spc="-65" dirty="0">
                <a:latin typeface="Times New Roman" pitchFamily="18" charset="0"/>
                <a:cs typeface="Times New Roman" pitchFamily="18" charset="0"/>
              </a:rPr>
              <a:t>which </a:t>
            </a:r>
            <a:r>
              <a:rPr sz="2400" spc="-85" dirty="0">
                <a:latin typeface="Times New Roman" pitchFamily="18" charset="0"/>
                <a:cs typeface="Times New Roman" pitchFamily="18" charset="0"/>
              </a:rPr>
              <a:t>elements </a:t>
            </a:r>
            <a:r>
              <a:rPr sz="2400" spc="-105" dirty="0">
                <a:latin typeface="Times New Roman" pitchFamily="18" charset="0"/>
                <a:cs typeface="Times New Roman" pitchFamily="18" charset="0"/>
              </a:rPr>
              <a:t>and </a:t>
            </a:r>
            <a:r>
              <a:rPr sz="2400" spc="-35" dirty="0">
                <a:latin typeface="Times New Roman" pitchFamily="18" charset="0"/>
                <a:cs typeface="Times New Roman" pitchFamily="18" charset="0"/>
              </a:rPr>
              <a:t>attributes  </a:t>
            </a:r>
            <a:r>
              <a:rPr sz="2400" spc="15" dirty="0">
                <a:latin typeface="Times New Roman" pitchFamily="18" charset="0"/>
                <a:cs typeface="Times New Roman" pitchFamily="18" charset="0"/>
              </a:rPr>
              <a:t>to </a:t>
            </a:r>
            <a:r>
              <a:rPr sz="2400" spc="-100" dirty="0">
                <a:latin typeface="Times New Roman" pitchFamily="18" charset="0"/>
                <a:cs typeface="Times New Roman" pitchFamily="18" charset="0"/>
              </a:rPr>
              <a:t>expect </a:t>
            </a:r>
            <a:r>
              <a:rPr sz="2400" spc="-30" dirty="0">
                <a:latin typeface="Times New Roman" pitchFamily="18" charset="0"/>
                <a:cs typeface="Times New Roman" pitchFamily="18" charset="0"/>
              </a:rPr>
              <a:t>in the </a:t>
            </a:r>
            <a:r>
              <a:rPr sz="2400" spc="-75" dirty="0">
                <a:latin typeface="Times New Roman" pitchFamily="18" charset="0"/>
                <a:cs typeface="Times New Roman" pitchFamily="18" charset="0"/>
              </a:rPr>
              <a:t>document </a:t>
            </a:r>
            <a:r>
              <a:rPr sz="2400" spc="-210" dirty="0">
                <a:latin typeface="Times New Roman" pitchFamily="18" charset="0"/>
                <a:cs typeface="Times New Roman" pitchFamily="18" charset="0"/>
              </a:rPr>
              <a:t>as </a:t>
            </a:r>
            <a:r>
              <a:rPr sz="2400" spc="-35" dirty="0">
                <a:latin typeface="Times New Roman" pitchFamily="18" charset="0"/>
                <a:cs typeface="Times New Roman" pitchFamily="18" charset="0"/>
              </a:rPr>
              <a:t>well </a:t>
            </a:r>
            <a:r>
              <a:rPr sz="2400" spc="-210" dirty="0">
                <a:latin typeface="Times New Roman" pitchFamily="18" charset="0"/>
                <a:cs typeface="Times New Roman" pitchFamily="18" charset="0"/>
              </a:rPr>
              <a:t>as </a:t>
            </a:r>
            <a:r>
              <a:rPr sz="2400" spc="-25" dirty="0">
                <a:latin typeface="Times New Roman" pitchFamily="18" charset="0"/>
                <a:cs typeface="Times New Roman" pitchFamily="18" charset="0"/>
              </a:rPr>
              <a:t>the </a:t>
            </a:r>
            <a:r>
              <a:rPr sz="2400" spc="-50" dirty="0">
                <a:latin typeface="Times New Roman" pitchFamily="18" charset="0"/>
                <a:cs typeface="Times New Roman" pitchFamily="18" charset="0"/>
              </a:rPr>
              <a:t>order </a:t>
            </a:r>
            <a:r>
              <a:rPr sz="2400" spc="-105" dirty="0">
                <a:latin typeface="Times New Roman" pitchFamily="18" charset="0"/>
                <a:cs typeface="Times New Roman" pitchFamily="18" charset="0"/>
              </a:rPr>
              <a:t>and </a:t>
            </a:r>
            <a:r>
              <a:rPr sz="2400" spc="-85" dirty="0">
                <a:latin typeface="Times New Roman" pitchFamily="18" charset="0"/>
                <a:cs typeface="Times New Roman" pitchFamily="18" charset="0"/>
              </a:rPr>
              <a:t>nesting  </a:t>
            </a:r>
            <a:r>
              <a:rPr sz="2400" spc="-5" dirty="0">
                <a:latin typeface="Times New Roman" pitchFamily="18" charset="0"/>
                <a:cs typeface="Times New Roman" pitchFamily="18" charset="0"/>
              </a:rPr>
              <a:t>of </a:t>
            </a:r>
            <a:r>
              <a:rPr sz="2400" spc="-80" dirty="0">
                <a:latin typeface="Times New Roman" pitchFamily="18" charset="0"/>
                <a:cs typeface="Times New Roman" pitchFamily="18" charset="0"/>
              </a:rPr>
              <a:t>those</a:t>
            </a:r>
            <a:r>
              <a:rPr sz="2400" spc="-210" dirty="0">
                <a:latin typeface="Times New Roman" pitchFamily="18" charset="0"/>
                <a:cs typeface="Times New Roman" pitchFamily="18" charset="0"/>
              </a:rPr>
              <a:t> </a:t>
            </a:r>
            <a:r>
              <a:rPr sz="2400" spc="-85" dirty="0">
                <a:latin typeface="Times New Roman" pitchFamily="18" charset="0"/>
                <a:cs typeface="Times New Roman" pitchFamily="18" charset="0"/>
              </a:rPr>
              <a:t>elements.</a:t>
            </a:r>
            <a:endParaRPr sz="2400" dirty="0">
              <a:latin typeface="Times New Roman" pitchFamily="18" charset="0"/>
              <a:cs typeface="Times New Roman" pitchFamily="18" charset="0"/>
            </a:endParaRPr>
          </a:p>
          <a:p>
            <a:pPr marL="111760" indent="-99060" algn="just">
              <a:lnSpc>
                <a:spcPct val="150000"/>
              </a:lnSpc>
              <a:spcBef>
                <a:spcPts val="1730"/>
              </a:spcBef>
              <a:buSzPct val="95454"/>
              <a:buChar char="•"/>
              <a:tabLst>
                <a:tab pos="111760" algn="l"/>
              </a:tabLst>
            </a:pPr>
            <a:r>
              <a:rPr sz="2400" spc="-200" dirty="0">
                <a:latin typeface="Times New Roman" pitchFamily="18" charset="0"/>
                <a:cs typeface="Times New Roman" pitchFamily="18" charset="0"/>
              </a:rPr>
              <a:t>A </a:t>
            </a:r>
            <a:r>
              <a:rPr sz="2400" spc="-260" dirty="0">
                <a:latin typeface="Times New Roman" pitchFamily="18" charset="0"/>
                <a:cs typeface="Times New Roman" pitchFamily="18" charset="0"/>
              </a:rPr>
              <a:t>DTD </a:t>
            </a:r>
            <a:r>
              <a:rPr sz="2400" spc="-150" dirty="0">
                <a:latin typeface="Times New Roman" pitchFamily="18" charset="0"/>
                <a:cs typeface="Times New Roman" pitchFamily="18" charset="0"/>
              </a:rPr>
              <a:t>can </a:t>
            </a:r>
            <a:r>
              <a:rPr sz="2400" spc="-100" dirty="0">
                <a:latin typeface="Times New Roman" pitchFamily="18" charset="0"/>
                <a:cs typeface="Times New Roman" pitchFamily="18" charset="0"/>
              </a:rPr>
              <a:t>be </a:t>
            </a:r>
            <a:r>
              <a:rPr sz="2400" spc="-65" dirty="0">
                <a:latin typeface="Times New Roman" pitchFamily="18" charset="0"/>
                <a:cs typeface="Times New Roman" pitchFamily="18" charset="0"/>
              </a:rPr>
              <a:t>defined </a:t>
            </a:r>
            <a:r>
              <a:rPr sz="2400" spc="-5" dirty="0">
                <a:latin typeface="Times New Roman" pitchFamily="18" charset="0"/>
                <a:cs typeface="Times New Roman" pitchFamily="18" charset="0"/>
              </a:rPr>
              <a:t>within </a:t>
            </a:r>
            <a:r>
              <a:rPr sz="2400" spc="-125" dirty="0">
                <a:latin typeface="Times New Roman" pitchFamily="18" charset="0"/>
                <a:cs typeface="Times New Roman" pitchFamily="18" charset="0"/>
              </a:rPr>
              <a:t>an </a:t>
            </a:r>
            <a:r>
              <a:rPr sz="2400" spc="-200" dirty="0">
                <a:latin typeface="Times New Roman" pitchFamily="18" charset="0"/>
                <a:cs typeface="Times New Roman" pitchFamily="18" charset="0"/>
              </a:rPr>
              <a:t>XML </a:t>
            </a:r>
            <a:r>
              <a:rPr sz="2400" spc="-75" dirty="0">
                <a:latin typeface="Times New Roman" pitchFamily="18" charset="0"/>
                <a:cs typeface="Times New Roman" pitchFamily="18" charset="0"/>
              </a:rPr>
              <a:t>document </a:t>
            </a:r>
            <a:r>
              <a:rPr sz="2400" spc="-15" dirty="0">
                <a:latin typeface="Times New Roman" pitchFamily="18" charset="0"/>
                <a:cs typeface="Times New Roman" pitchFamily="18" charset="0"/>
              </a:rPr>
              <a:t>or</a:t>
            </a:r>
            <a:r>
              <a:rPr sz="2400" spc="-300" dirty="0">
                <a:latin typeface="Times New Roman" pitchFamily="18" charset="0"/>
                <a:cs typeface="Times New Roman" pitchFamily="18" charset="0"/>
              </a:rPr>
              <a:t> </a:t>
            </a:r>
            <a:r>
              <a:rPr sz="2400" spc="-5" dirty="0">
                <a:latin typeface="Times New Roman" pitchFamily="18" charset="0"/>
                <a:cs typeface="Times New Roman" pitchFamily="18" charset="0"/>
              </a:rPr>
              <a:t>within</a:t>
            </a:r>
            <a:endParaRPr sz="2400" dirty="0">
              <a:latin typeface="Times New Roman" pitchFamily="18" charset="0"/>
              <a:cs typeface="Times New Roman" pitchFamily="18" charset="0"/>
            </a:endParaRPr>
          </a:p>
          <a:p>
            <a:pPr marL="12700">
              <a:lnSpc>
                <a:spcPct val="150000"/>
              </a:lnSpc>
              <a:spcBef>
                <a:spcPts val="5"/>
              </a:spcBef>
            </a:pPr>
            <a:r>
              <a:rPr sz="2400" spc="-120" dirty="0">
                <a:latin typeface="Times New Roman" pitchFamily="18" charset="0"/>
                <a:cs typeface="Times New Roman" pitchFamily="18" charset="0"/>
              </a:rPr>
              <a:t>an </a:t>
            </a:r>
            <a:r>
              <a:rPr sz="2400" spc="-70" dirty="0">
                <a:latin typeface="Times New Roman" pitchFamily="18" charset="0"/>
                <a:cs typeface="Times New Roman" pitchFamily="18" charset="0"/>
              </a:rPr>
              <a:t>external</a:t>
            </a:r>
            <a:r>
              <a:rPr sz="2400" spc="-114" dirty="0">
                <a:latin typeface="Times New Roman" pitchFamily="18" charset="0"/>
                <a:cs typeface="Times New Roman" pitchFamily="18" charset="0"/>
              </a:rPr>
              <a:t> </a:t>
            </a:r>
            <a:r>
              <a:rPr sz="2400" spc="-25" dirty="0">
                <a:latin typeface="Times New Roman" pitchFamily="18" charset="0"/>
                <a:cs typeface="Times New Roman" pitchFamily="18" charset="0"/>
              </a:rPr>
              <a:t>file.</a:t>
            </a:r>
            <a:endParaRPr sz="2400" dirty="0">
              <a:latin typeface="Times New Roman" pitchFamily="18" charset="0"/>
              <a:cs typeface="Times New Roman"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4652645" cy="696595"/>
          </a:xfrm>
          <a:prstGeom prst="rect">
            <a:avLst/>
          </a:prstGeom>
        </p:spPr>
        <p:txBody>
          <a:bodyPr vert="horz" wrap="square" lIns="0" tIns="13335" rIns="0" bIns="0" rtlCol="0">
            <a:spAutoFit/>
          </a:bodyPr>
          <a:lstStyle/>
          <a:p>
            <a:pPr marL="12700">
              <a:lnSpc>
                <a:spcPct val="100000"/>
              </a:lnSpc>
              <a:spcBef>
                <a:spcPts val="105"/>
              </a:spcBef>
            </a:pPr>
            <a:r>
              <a:rPr spc="-250" dirty="0">
                <a:latin typeface="Times New Roman" pitchFamily="18" charset="0"/>
                <a:cs typeface="Times New Roman" pitchFamily="18" charset="0"/>
              </a:rPr>
              <a:t>Data </a:t>
            </a:r>
            <a:r>
              <a:rPr spc="-340" dirty="0">
                <a:latin typeface="Times New Roman" pitchFamily="18" charset="0"/>
                <a:cs typeface="Times New Roman" pitchFamily="18" charset="0"/>
              </a:rPr>
              <a:t>Type</a:t>
            </a:r>
            <a:r>
              <a:rPr spc="-270" dirty="0">
                <a:latin typeface="Times New Roman" pitchFamily="18" charset="0"/>
                <a:cs typeface="Times New Roman" pitchFamily="18" charset="0"/>
              </a:rPr>
              <a:t> </a:t>
            </a:r>
            <a:r>
              <a:rPr spc="-70" dirty="0">
                <a:latin typeface="Times New Roman" pitchFamily="18" charset="0"/>
                <a:cs typeface="Times New Roman" pitchFamily="18" charset="0"/>
              </a:rPr>
              <a:t>Definition</a:t>
            </a:r>
          </a:p>
        </p:txBody>
      </p:sp>
      <p:sp>
        <p:nvSpPr>
          <p:cNvPr id="3" name="object 3"/>
          <p:cNvSpPr txBox="1"/>
          <p:nvPr/>
        </p:nvSpPr>
        <p:spPr>
          <a:xfrm>
            <a:off x="993450" y="842513"/>
            <a:ext cx="797560" cy="254000"/>
          </a:xfrm>
          <a:prstGeom prst="rect">
            <a:avLst/>
          </a:prstGeom>
        </p:spPr>
        <p:txBody>
          <a:bodyPr vert="horz" wrap="square" lIns="0" tIns="12700" rIns="0" bIns="0" rtlCol="0">
            <a:spAutoFit/>
          </a:bodyPr>
          <a:lstStyle/>
          <a:p>
            <a:pPr marL="12700">
              <a:lnSpc>
                <a:spcPct val="100000"/>
              </a:lnSpc>
              <a:spcBef>
                <a:spcPts val="100"/>
              </a:spcBef>
            </a:pPr>
            <a:r>
              <a:rPr sz="1500" spc="30" dirty="0">
                <a:latin typeface="Georgia"/>
                <a:cs typeface="Georgia"/>
              </a:rPr>
              <a:t>Example</a:t>
            </a:r>
            <a:endParaRPr sz="1500">
              <a:latin typeface="Georgia"/>
              <a:cs typeface="Georgia"/>
            </a:endParaRPr>
          </a:p>
        </p:txBody>
      </p:sp>
      <p:grpSp>
        <p:nvGrpSpPr>
          <p:cNvPr id="4" name="object 4"/>
          <p:cNvGrpSpPr/>
          <p:nvPr/>
        </p:nvGrpSpPr>
        <p:grpSpPr>
          <a:xfrm>
            <a:off x="923297" y="1977635"/>
            <a:ext cx="7458709" cy="3799840"/>
            <a:chOff x="923297" y="1977635"/>
            <a:chExt cx="7458709" cy="3799840"/>
          </a:xfrm>
        </p:grpSpPr>
        <p:sp>
          <p:nvSpPr>
            <p:cNvPr id="5" name="object 5"/>
            <p:cNvSpPr/>
            <p:nvPr/>
          </p:nvSpPr>
          <p:spPr>
            <a:xfrm>
              <a:off x="923297" y="1977635"/>
              <a:ext cx="7145004" cy="379936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553200" y="2971763"/>
              <a:ext cx="1828800" cy="923925"/>
            </a:xfrm>
            <a:custGeom>
              <a:avLst/>
              <a:gdLst/>
              <a:ahLst/>
              <a:cxnLst/>
              <a:rect l="l" t="t" r="r" b="b"/>
              <a:pathLst>
                <a:path w="1828800" h="923925">
                  <a:moveTo>
                    <a:pt x="1828799" y="0"/>
                  </a:moveTo>
                  <a:lnTo>
                    <a:pt x="0" y="0"/>
                  </a:lnTo>
                  <a:lnTo>
                    <a:pt x="0" y="923330"/>
                  </a:lnTo>
                  <a:lnTo>
                    <a:pt x="1828799" y="923330"/>
                  </a:lnTo>
                  <a:lnTo>
                    <a:pt x="1828799" y="0"/>
                  </a:lnTo>
                  <a:close/>
                </a:path>
              </a:pathLst>
            </a:custGeom>
            <a:solidFill>
              <a:srgbClr val="FFFFFF"/>
            </a:solidFill>
          </p:spPr>
          <p:txBody>
            <a:bodyPr wrap="square" lIns="0" tIns="0" rIns="0" bIns="0" rtlCol="0"/>
            <a:lstStyle/>
            <a:p>
              <a:endParaRPr/>
            </a:p>
          </p:txBody>
        </p:sp>
      </p:grpSp>
      <p:sp>
        <p:nvSpPr>
          <p:cNvPr id="7" name="object 7"/>
          <p:cNvSpPr txBox="1"/>
          <p:nvPr/>
        </p:nvSpPr>
        <p:spPr>
          <a:xfrm>
            <a:off x="6553200" y="2971763"/>
            <a:ext cx="1828800" cy="923925"/>
          </a:xfrm>
          <a:prstGeom prst="rect">
            <a:avLst/>
          </a:prstGeom>
          <a:ln w="25399">
            <a:solidFill>
              <a:srgbClr val="4F80BC"/>
            </a:solidFill>
          </a:ln>
        </p:spPr>
        <p:txBody>
          <a:bodyPr vert="horz" wrap="square" lIns="0" tIns="31115" rIns="0" bIns="0" rtlCol="0">
            <a:spAutoFit/>
          </a:bodyPr>
          <a:lstStyle/>
          <a:p>
            <a:pPr marL="92710" marR="452120" algn="just">
              <a:lnSpc>
                <a:spcPct val="100000"/>
              </a:lnSpc>
              <a:spcBef>
                <a:spcPts val="245"/>
              </a:spcBef>
            </a:pPr>
            <a:r>
              <a:rPr sz="1800" spc="-40" dirty="0">
                <a:latin typeface="Arial"/>
                <a:cs typeface="Arial"/>
              </a:rPr>
              <a:t>Attributes</a:t>
            </a:r>
            <a:r>
              <a:rPr sz="1800" spc="-130" dirty="0">
                <a:latin typeface="Arial"/>
                <a:cs typeface="Arial"/>
              </a:rPr>
              <a:t> </a:t>
            </a:r>
            <a:r>
              <a:rPr sz="1800" spc="-85" dirty="0">
                <a:latin typeface="Arial"/>
                <a:cs typeface="Arial"/>
              </a:rPr>
              <a:t>are  </a:t>
            </a:r>
            <a:r>
              <a:rPr sz="1800" spc="-80" dirty="0">
                <a:latin typeface="Arial"/>
                <a:cs typeface="Arial"/>
              </a:rPr>
              <a:t>declared </a:t>
            </a:r>
            <a:r>
              <a:rPr sz="1800" spc="10" dirty="0">
                <a:latin typeface="Arial"/>
                <a:cs typeface="Arial"/>
              </a:rPr>
              <a:t>with  </a:t>
            </a:r>
            <a:r>
              <a:rPr sz="1800" spc="-235" dirty="0">
                <a:latin typeface="Arial"/>
                <a:cs typeface="Arial"/>
              </a:rPr>
              <a:t>ATTLIST</a:t>
            </a:r>
            <a:endParaRPr sz="1800">
              <a:latin typeface="Arial"/>
              <a:cs typeface="Arial"/>
            </a:endParaRPr>
          </a:p>
        </p:txBody>
      </p:sp>
      <p:sp>
        <p:nvSpPr>
          <p:cNvPr id="8" name="object 8"/>
          <p:cNvSpPr txBox="1"/>
          <p:nvPr/>
        </p:nvSpPr>
        <p:spPr>
          <a:xfrm>
            <a:off x="5943600" y="4419575"/>
            <a:ext cx="1752600" cy="646430"/>
          </a:xfrm>
          <a:prstGeom prst="rect">
            <a:avLst/>
          </a:prstGeom>
          <a:solidFill>
            <a:srgbClr val="FFFFFF"/>
          </a:solidFill>
          <a:ln w="25399">
            <a:solidFill>
              <a:srgbClr val="9ABA59"/>
            </a:solidFill>
          </a:ln>
        </p:spPr>
        <p:txBody>
          <a:bodyPr vert="horz" wrap="square" lIns="0" tIns="31115" rIns="0" bIns="0" rtlCol="0">
            <a:spAutoFit/>
          </a:bodyPr>
          <a:lstStyle/>
          <a:p>
            <a:pPr marL="92710" marR="95250">
              <a:lnSpc>
                <a:spcPct val="100000"/>
              </a:lnSpc>
              <a:spcBef>
                <a:spcPts val="245"/>
              </a:spcBef>
            </a:pPr>
            <a:r>
              <a:rPr sz="1800" spc="-280" dirty="0">
                <a:latin typeface="Arial"/>
                <a:cs typeface="Arial"/>
              </a:rPr>
              <a:t>PCDATA </a:t>
            </a:r>
            <a:r>
              <a:rPr sz="1800" spc="-105" dirty="0">
                <a:latin typeface="Arial"/>
                <a:cs typeface="Arial"/>
              </a:rPr>
              <a:t>– </a:t>
            </a:r>
            <a:r>
              <a:rPr sz="1800" spc="-140" dirty="0">
                <a:latin typeface="Arial"/>
                <a:cs typeface="Arial"/>
              </a:rPr>
              <a:t>Parsed  </a:t>
            </a:r>
            <a:r>
              <a:rPr sz="1800" spc="-95" dirty="0">
                <a:latin typeface="Arial"/>
                <a:cs typeface="Arial"/>
              </a:rPr>
              <a:t>Character</a:t>
            </a:r>
            <a:r>
              <a:rPr sz="1800" spc="-105" dirty="0">
                <a:latin typeface="Arial"/>
                <a:cs typeface="Arial"/>
              </a:rPr>
              <a:t> Data</a:t>
            </a:r>
            <a:endParaRPr sz="1800">
              <a:latin typeface="Arial"/>
              <a:cs typeface="Arial"/>
            </a:endParaRPr>
          </a:p>
        </p:txBody>
      </p:sp>
      <p:sp>
        <p:nvSpPr>
          <p:cNvPr id="9" name="object 9"/>
          <p:cNvSpPr/>
          <p:nvPr/>
        </p:nvSpPr>
        <p:spPr>
          <a:xfrm>
            <a:off x="6705600" y="1295369"/>
            <a:ext cx="1600200" cy="923925"/>
          </a:xfrm>
          <a:custGeom>
            <a:avLst/>
            <a:gdLst/>
            <a:ahLst/>
            <a:cxnLst/>
            <a:rect l="l" t="t" r="r" b="b"/>
            <a:pathLst>
              <a:path w="1600200" h="923925">
                <a:moveTo>
                  <a:pt x="1600199" y="0"/>
                </a:moveTo>
                <a:lnTo>
                  <a:pt x="0" y="0"/>
                </a:lnTo>
                <a:lnTo>
                  <a:pt x="0" y="923330"/>
                </a:lnTo>
                <a:lnTo>
                  <a:pt x="1600199" y="923330"/>
                </a:lnTo>
                <a:lnTo>
                  <a:pt x="1600199" y="0"/>
                </a:lnTo>
                <a:close/>
              </a:path>
            </a:pathLst>
          </a:custGeom>
          <a:solidFill>
            <a:srgbClr val="FFFFFF"/>
          </a:solidFill>
        </p:spPr>
        <p:txBody>
          <a:bodyPr wrap="square" lIns="0" tIns="0" rIns="0" bIns="0" rtlCol="0"/>
          <a:lstStyle/>
          <a:p>
            <a:endParaRPr/>
          </a:p>
        </p:txBody>
      </p:sp>
      <p:sp>
        <p:nvSpPr>
          <p:cNvPr id="10" name="object 10"/>
          <p:cNvSpPr txBox="1"/>
          <p:nvPr/>
        </p:nvSpPr>
        <p:spPr>
          <a:xfrm>
            <a:off x="6705600" y="1295369"/>
            <a:ext cx="1600200" cy="923925"/>
          </a:xfrm>
          <a:prstGeom prst="rect">
            <a:avLst/>
          </a:prstGeom>
          <a:ln w="25399">
            <a:solidFill>
              <a:srgbClr val="C0504D"/>
            </a:solidFill>
          </a:ln>
        </p:spPr>
        <p:txBody>
          <a:bodyPr vert="horz" wrap="square" lIns="0" tIns="30480" rIns="0" bIns="0" rtlCol="0">
            <a:spAutoFit/>
          </a:bodyPr>
          <a:lstStyle/>
          <a:p>
            <a:pPr marL="92710" marR="306070" algn="just">
              <a:lnSpc>
                <a:spcPct val="100000"/>
              </a:lnSpc>
              <a:spcBef>
                <a:spcPts val="240"/>
              </a:spcBef>
            </a:pPr>
            <a:r>
              <a:rPr sz="1800" spc="-135" dirty="0">
                <a:latin typeface="Arial"/>
                <a:cs typeface="Arial"/>
              </a:rPr>
              <a:t>The </a:t>
            </a:r>
            <a:r>
              <a:rPr sz="1800" spc="195" dirty="0">
                <a:latin typeface="Arial"/>
                <a:cs typeface="Arial"/>
              </a:rPr>
              <a:t>* </a:t>
            </a:r>
            <a:r>
              <a:rPr sz="1800" spc="-70" dirty="0">
                <a:latin typeface="Arial"/>
                <a:cs typeface="Arial"/>
              </a:rPr>
              <a:t>allows  </a:t>
            </a:r>
            <a:r>
              <a:rPr sz="1800" spc="-100" dirty="0">
                <a:latin typeface="Arial"/>
                <a:cs typeface="Arial"/>
              </a:rPr>
              <a:t>zero </a:t>
            </a:r>
            <a:r>
              <a:rPr sz="1800" spc="-15" dirty="0">
                <a:latin typeface="Arial"/>
                <a:cs typeface="Arial"/>
              </a:rPr>
              <a:t>or</a:t>
            </a:r>
            <a:r>
              <a:rPr sz="1800" spc="-150" dirty="0">
                <a:latin typeface="Arial"/>
                <a:cs typeface="Arial"/>
              </a:rPr>
              <a:t> </a:t>
            </a:r>
            <a:r>
              <a:rPr sz="1800" spc="-60" dirty="0">
                <a:latin typeface="Arial"/>
                <a:cs typeface="Arial"/>
              </a:rPr>
              <a:t>more  </a:t>
            </a:r>
            <a:r>
              <a:rPr sz="1800" spc="-105" dirty="0">
                <a:latin typeface="Arial"/>
                <a:cs typeface="Arial"/>
              </a:rPr>
              <a:t>occurences</a:t>
            </a:r>
            <a:endParaRPr sz="180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     Arrays  Defining an array</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25818" y="1230684"/>
            <a:ext cx="7492365" cy="4488062"/>
          </a:xfrm>
        </p:spPr>
        <p:txBody>
          <a:bodyPr>
            <a:noAutofit/>
          </a:bodyPr>
          <a:lstStyle/>
          <a:p>
            <a:pPr fontAlgn="auto">
              <a:buClr>
                <a:schemeClr val="accent3">
                  <a:lumMod val="75000"/>
                </a:schemeClr>
              </a:buClr>
              <a:defRPr/>
            </a:pPr>
            <a:r>
              <a:rPr lang="en-US" sz="2660" dirty="0">
                <a:latin typeface="Times New Roman" pitchFamily="18" charset="0"/>
                <a:cs typeface="Times New Roman" pitchFamily="18" charset="0"/>
              </a:rPr>
              <a:t>You can also declare each subsequent element in the array individually:</a:t>
            </a:r>
          </a:p>
          <a:p>
            <a:pPr fontAlgn="auto">
              <a:buClr>
                <a:schemeClr val="accent3">
                  <a:lumMod val="75000"/>
                </a:schemeClr>
              </a:buClr>
              <a:defRPr/>
            </a:pPr>
            <a:r>
              <a:rPr lang="en-US" sz="2660" dirty="0">
                <a:latin typeface="Times New Roman" pitchFamily="18" charset="0"/>
                <a:cs typeface="Times New Roman" pitchFamily="18" charset="0"/>
              </a:rPr>
              <a:t>$days = array(); </a:t>
            </a:r>
          </a:p>
          <a:p>
            <a:pPr fontAlgn="auto">
              <a:buClr>
                <a:schemeClr val="accent3">
                  <a:lumMod val="75000"/>
                </a:schemeClr>
              </a:buClr>
              <a:defRPr/>
            </a:pPr>
            <a:r>
              <a:rPr lang="en-US" sz="2660" dirty="0">
                <a:latin typeface="Times New Roman" pitchFamily="18" charset="0"/>
                <a:cs typeface="Times New Roman" pitchFamily="18" charset="0"/>
              </a:rPr>
              <a:t>$days[0] = "Mon"; </a:t>
            </a:r>
            <a:r>
              <a:rPr lang="en-US" sz="2660" i="1" dirty="0">
                <a:solidFill>
                  <a:schemeClr val="accent1"/>
                </a:solidFill>
                <a:latin typeface="Times New Roman" pitchFamily="18" charset="0"/>
                <a:cs typeface="Times New Roman" pitchFamily="18" charset="0"/>
              </a:rPr>
              <a:t>//set 0</a:t>
            </a:r>
            <a:r>
              <a:rPr lang="en-US" sz="2660" i="1" baseline="30000" dirty="0">
                <a:solidFill>
                  <a:schemeClr val="accent1"/>
                </a:solidFill>
                <a:latin typeface="Times New Roman" pitchFamily="18" charset="0"/>
                <a:cs typeface="Times New Roman" pitchFamily="18" charset="0"/>
              </a:rPr>
              <a:t>th</a:t>
            </a:r>
            <a:r>
              <a:rPr lang="en-US" sz="2660" i="1" dirty="0">
                <a:solidFill>
                  <a:schemeClr val="accent1"/>
                </a:solidFill>
                <a:latin typeface="Times New Roman" pitchFamily="18" charset="0"/>
                <a:cs typeface="Times New Roman" pitchFamily="18" charset="0"/>
              </a:rPr>
              <a:t> key’s value to “Mon”</a:t>
            </a:r>
          </a:p>
          <a:p>
            <a:pPr fontAlgn="auto">
              <a:buClr>
                <a:schemeClr val="accent3">
                  <a:lumMod val="75000"/>
                </a:schemeClr>
              </a:buClr>
              <a:defRPr/>
            </a:pPr>
            <a:r>
              <a:rPr lang="en-US" sz="2660" dirty="0">
                <a:latin typeface="Times New Roman" pitchFamily="18" charset="0"/>
                <a:cs typeface="Times New Roman" pitchFamily="18" charset="0"/>
              </a:rPr>
              <a:t>$days[1] = "Tue";</a:t>
            </a:r>
          </a:p>
          <a:p>
            <a:pPr fontAlgn="auto">
              <a:buClr>
                <a:schemeClr val="accent3">
                  <a:lumMod val="75000"/>
                </a:schemeClr>
              </a:buClr>
              <a:defRPr/>
            </a:pPr>
            <a:r>
              <a:rPr lang="en-US" sz="2660" i="1" dirty="0">
                <a:solidFill>
                  <a:schemeClr val="accent1"/>
                </a:solidFill>
                <a:latin typeface="Times New Roman" pitchFamily="18" charset="0"/>
                <a:cs typeface="Times New Roman" pitchFamily="18" charset="0"/>
              </a:rPr>
              <a:t>// also alternate approach</a:t>
            </a:r>
          </a:p>
          <a:p>
            <a:pPr fontAlgn="auto">
              <a:buClr>
                <a:schemeClr val="accent3">
                  <a:lumMod val="75000"/>
                </a:schemeClr>
              </a:buClr>
              <a:defRPr/>
            </a:pPr>
            <a:r>
              <a:rPr lang="en-US" sz="2660" dirty="0">
                <a:latin typeface="Times New Roman" pitchFamily="18" charset="0"/>
                <a:cs typeface="Times New Roman" pitchFamily="18" charset="0"/>
              </a:rPr>
              <a:t>$</a:t>
            </a:r>
            <a:r>
              <a:rPr lang="en-US" sz="2660" dirty="0" err="1">
                <a:latin typeface="Times New Roman" pitchFamily="18" charset="0"/>
                <a:cs typeface="Times New Roman" pitchFamily="18" charset="0"/>
              </a:rPr>
              <a:t>daysB</a:t>
            </a:r>
            <a:r>
              <a:rPr lang="en-US" sz="2660" dirty="0">
                <a:latin typeface="Times New Roman" pitchFamily="18" charset="0"/>
                <a:cs typeface="Times New Roman" pitchFamily="18" charset="0"/>
              </a:rPr>
              <a:t> = array();</a:t>
            </a:r>
          </a:p>
          <a:p>
            <a:pPr fontAlgn="auto">
              <a:buClr>
                <a:schemeClr val="accent3">
                  <a:lumMod val="75000"/>
                </a:schemeClr>
              </a:buClr>
              <a:defRPr/>
            </a:pPr>
            <a:r>
              <a:rPr lang="en-US" sz="2660" dirty="0">
                <a:latin typeface="Times New Roman" pitchFamily="18" charset="0"/>
                <a:cs typeface="Times New Roman" pitchFamily="18" charset="0"/>
              </a:rPr>
              <a:t>$</a:t>
            </a:r>
            <a:r>
              <a:rPr lang="en-US" sz="2660" dirty="0" err="1">
                <a:latin typeface="Times New Roman" pitchFamily="18" charset="0"/>
                <a:cs typeface="Times New Roman" pitchFamily="18" charset="0"/>
              </a:rPr>
              <a:t>daysB</a:t>
            </a:r>
            <a:r>
              <a:rPr lang="en-US" sz="2660" dirty="0">
                <a:latin typeface="Times New Roman" pitchFamily="18" charset="0"/>
                <a:cs typeface="Times New Roman" pitchFamily="18" charset="0"/>
              </a:rPr>
              <a:t>[] = "Mon"; </a:t>
            </a:r>
            <a:r>
              <a:rPr lang="en-US" sz="2660" i="1" dirty="0">
                <a:solidFill>
                  <a:schemeClr val="accent1"/>
                </a:solidFill>
                <a:latin typeface="Times New Roman" pitchFamily="18" charset="0"/>
                <a:cs typeface="Times New Roman" pitchFamily="18" charset="0"/>
              </a:rPr>
              <a:t>//set the next sequential value to “Mon”</a:t>
            </a:r>
          </a:p>
          <a:p>
            <a:pPr fontAlgn="auto">
              <a:buClr>
                <a:schemeClr val="accent3">
                  <a:lumMod val="75000"/>
                </a:schemeClr>
              </a:buClr>
              <a:defRPr/>
            </a:pPr>
            <a:r>
              <a:rPr lang="en-US" sz="2660" dirty="0">
                <a:latin typeface="Times New Roman" pitchFamily="18" charset="0"/>
                <a:cs typeface="Times New Roman" pitchFamily="18" charset="0"/>
              </a:rPr>
              <a:t>$</a:t>
            </a:r>
            <a:r>
              <a:rPr lang="en-US" sz="2660" dirty="0" err="1">
                <a:latin typeface="Times New Roman" pitchFamily="18" charset="0"/>
                <a:cs typeface="Times New Roman" pitchFamily="18" charset="0"/>
              </a:rPr>
              <a:t>daysB</a:t>
            </a:r>
            <a:r>
              <a:rPr lang="en-US" sz="2660" dirty="0">
                <a:latin typeface="Times New Roman" pitchFamily="18" charset="0"/>
                <a:cs typeface="Times New Roman" pitchFamily="18" charset="0"/>
              </a:rPr>
              <a:t>[] = "Tue";</a:t>
            </a:r>
          </a:p>
          <a:p>
            <a:endParaRPr lang="en-US" sz="2660" dirty="0">
              <a:latin typeface="Times New Roman" pitchFamily="18" charset="0"/>
              <a:cs typeface="Times New Roman" pitchFamily="18" charset="0"/>
            </a:endParaRPr>
          </a:p>
        </p:txBody>
      </p:sp>
    </p:spTree>
    <p:extLst>
      <p:ext uri="{BB962C8B-B14F-4D97-AF65-F5344CB8AC3E}">
        <p14:creationId xmlns:p14="http://schemas.microsoft.com/office/powerpoint/2010/main" val="265177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0"/>
            <a:ext cx="4652645" cy="690574"/>
          </a:xfrm>
          <a:prstGeom prst="rect">
            <a:avLst/>
          </a:prstGeom>
        </p:spPr>
        <p:txBody>
          <a:bodyPr vert="horz" wrap="square" lIns="0" tIns="13335" rIns="0" bIns="0" rtlCol="0">
            <a:spAutoFit/>
          </a:bodyPr>
          <a:lstStyle/>
          <a:p>
            <a:pPr marL="12700">
              <a:lnSpc>
                <a:spcPct val="100000"/>
              </a:lnSpc>
              <a:spcBef>
                <a:spcPts val="105"/>
              </a:spcBef>
            </a:pPr>
            <a:r>
              <a:rPr spc="-250" dirty="0">
                <a:latin typeface="Times New Roman" pitchFamily="18" charset="0"/>
                <a:cs typeface="Times New Roman" pitchFamily="18" charset="0"/>
              </a:rPr>
              <a:t>Data </a:t>
            </a:r>
            <a:r>
              <a:rPr spc="-340" dirty="0">
                <a:latin typeface="Times New Roman" pitchFamily="18" charset="0"/>
                <a:cs typeface="Times New Roman" pitchFamily="18" charset="0"/>
              </a:rPr>
              <a:t>Type</a:t>
            </a:r>
            <a:r>
              <a:rPr spc="-270" dirty="0">
                <a:latin typeface="Times New Roman" pitchFamily="18" charset="0"/>
                <a:cs typeface="Times New Roman" pitchFamily="18" charset="0"/>
              </a:rPr>
              <a:t> </a:t>
            </a:r>
            <a:r>
              <a:rPr spc="-70" dirty="0">
                <a:latin typeface="Times New Roman" pitchFamily="18" charset="0"/>
                <a:cs typeface="Times New Roman" pitchFamily="18" charset="0"/>
              </a:rPr>
              <a:t>Definition</a:t>
            </a:r>
          </a:p>
        </p:txBody>
      </p:sp>
      <p:sp>
        <p:nvSpPr>
          <p:cNvPr id="4" name="object 4"/>
          <p:cNvSpPr txBox="1">
            <a:spLocks noGrp="1"/>
          </p:cNvSpPr>
          <p:nvPr>
            <p:ph idx="1"/>
          </p:nvPr>
        </p:nvSpPr>
        <p:spPr>
          <a:xfrm>
            <a:off x="993450" y="742950"/>
            <a:ext cx="7157098" cy="5770169"/>
          </a:xfrm>
          <a:prstGeom prst="rect">
            <a:avLst/>
          </a:prstGeom>
        </p:spPr>
        <p:txBody>
          <a:bodyPr vert="horz" wrap="square" lIns="0" tIns="12065" rIns="0" bIns="0" rtlCol="0">
            <a:spAutoFit/>
          </a:bodyPr>
          <a:lstStyle/>
          <a:p>
            <a:pPr marL="12700" marR="5080" algn="just">
              <a:lnSpc>
                <a:spcPct val="150000"/>
              </a:lnSpc>
              <a:spcBef>
                <a:spcPts val="95"/>
              </a:spcBef>
              <a:buSzPct val="95454"/>
              <a:buFont typeface="Wingdings"/>
              <a:buChar char=""/>
              <a:tabLst>
                <a:tab pos="235585" algn="l"/>
              </a:tabLst>
            </a:pPr>
            <a:r>
              <a:rPr sz="2400" spc="-165" dirty="0">
                <a:latin typeface="Times New Roman" pitchFamily="18" charset="0"/>
                <a:cs typeface="Times New Roman" pitchFamily="18" charset="0"/>
              </a:rPr>
              <a:t>The </a:t>
            </a:r>
            <a:r>
              <a:rPr sz="2400" spc="-75" dirty="0">
                <a:latin typeface="Times New Roman" pitchFamily="18" charset="0"/>
                <a:cs typeface="Times New Roman" pitchFamily="18" charset="0"/>
              </a:rPr>
              <a:t>main </a:t>
            </a:r>
            <a:r>
              <a:rPr sz="2400" spc="-100" dirty="0">
                <a:latin typeface="Times New Roman" pitchFamily="18" charset="0"/>
                <a:cs typeface="Times New Roman" pitchFamily="18" charset="0"/>
              </a:rPr>
              <a:t>drawback </a:t>
            </a:r>
            <a:r>
              <a:rPr sz="2400" spc="10" dirty="0">
                <a:latin typeface="Times New Roman" pitchFamily="18" charset="0"/>
                <a:cs typeface="Times New Roman" pitchFamily="18" charset="0"/>
              </a:rPr>
              <a:t>with </a:t>
            </a:r>
            <a:r>
              <a:rPr sz="2400" spc="-254" dirty="0">
                <a:latin typeface="Times New Roman" pitchFamily="18" charset="0"/>
                <a:cs typeface="Times New Roman" pitchFamily="18" charset="0"/>
              </a:rPr>
              <a:t>DTDs </a:t>
            </a:r>
            <a:r>
              <a:rPr sz="2400" spc="-114" dirty="0">
                <a:latin typeface="Times New Roman" pitchFamily="18" charset="0"/>
                <a:cs typeface="Times New Roman" pitchFamily="18" charset="0"/>
              </a:rPr>
              <a:t>is </a:t>
            </a:r>
            <a:r>
              <a:rPr sz="2400" spc="-10" dirty="0">
                <a:latin typeface="Times New Roman" pitchFamily="18" charset="0"/>
                <a:cs typeface="Times New Roman" pitchFamily="18" charset="0"/>
              </a:rPr>
              <a:t>that </a:t>
            </a:r>
            <a:r>
              <a:rPr sz="2400" spc="-50" dirty="0">
                <a:latin typeface="Times New Roman" pitchFamily="18" charset="0"/>
                <a:cs typeface="Times New Roman" pitchFamily="18" charset="0"/>
              </a:rPr>
              <a:t>they </a:t>
            </a:r>
            <a:r>
              <a:rPr sz="2400" spc="-150" dirty="0">
                <a:latin typeface="Times New Roman" pitchFamily="18" charset="0"/>
                <a:cs typeface="Times New Roman" pitchFamily="18" charset="0"/>
              </a:rPr>
              <a:t>can </a:t>
            </a:r>
            <a:r>
              <a:rPr sz="2400" spc="-60" dirty="0">
                <a:latin typeface="Times New Roman" pitchFamily="18" charset="0"/>
                <a:cs typeface="Times New Roman" pitchFamily="18" charset="0"/>
              </a:rPr>
              <a:t>only</a:t>
            </a:r>
            <a:r>
              <a:rPr sz="2400" spc="-275" dirty="0">
                <a:latin typeface="Times New Roman" pitchFamily="18" charset="0"/>
                <a:cs typeface="Times New Roman" pitchFamily="18" charset="0"/>
              </a:rPr>
              <a:t> </a:t>
            </a:r>
            <a:r>
              <a:rPr sz="2400" spc="-75" dirty="0">
                <a:latin typeface="Times New Roman" pitchFamily="18" charset="0"/>
                <a:cs typeface="Times New Roman" pitchFamily="18" charset="0"/>
              </a:rPr>
              <a:t>validate  </a:t>
            </a:r>
            <a:r>
              <a:rPr sz="2400" spc="-30" dirty="0">
                <a:latin typeface="Times New Roman" pitchFamily="18" charset="0"/>
                <a:cs typeface="Times New Roman" pitchFamily="18" charset="0"/>
              </a:rPr>
              <a:t>the </a:t>
            </a:r>
            <a:r>
              <a:rPr sz="2400" spc="-114" dirty="0">
                <a:latin typeface="Times New Roman" pitchFamily="18" charset="0"/>
                <a:cs typeface="Times New Roman" pitchFamily="18" charset="0"/>
              </a:rPr>
              <a:t>existence </a:t>
            </a:r>
            <a:r>
              <a:rPr sz="2400" spc="-105" dirty="0">
                <a:latin typeface="Times New Roman" pitchFamily="18" charset="0"/>
                <a:cs typeface="Times New Roman" pitchFamily="18" charset="0"/>
              </a:rPr>
              <a:t>and </a:t>
            </a:r>
            <a:r>
              <a:rPr sz="2400" spc="-65" dirty="0">
                <a:latin typeface="Times New Roman" pitchFamily="18" charset="0"/>
                <a:cs typeface="Times New Roman" pitchFamily="18" charset="0"/>
              </a:rPr>
              <a:t>ordering </a:t>
            </a:r>
            <a:r>
              <a:rPr sz="2400" spc="-5" dirty="0">
                <a:latin typeface="Times New Roman" pitchFamily="18" charset="0"/>
                <a:cs typeface="Times New Roman" pitchFamily="18" charset="0"/>
              </a:rPr>
              <a:t>of </a:t>
            </a:r>
            <a:r>
              <a:rPr sz="2400" spc="-85" dirty="0">
                <a:latin typeface="Times New Roman" pitchFamily="18" charset="0"/>
                <a:cs typeface="Times New Roman" pitchFamily="18" charset="0"/>
              </a:rPr>
              <a:t>elements. </a:t>
            </a:r>
            <a:r>
              <a:rPr sz="2400" spc="-155" dirty="0">
                <a:latin typeface="Times New Roman" pitchFamily="18" charset="0"/>
                <a:cs typeface="Times New Roman" pitchFamily="18" charset="0"/>
              </a:rPr>
              <a:t>They </a:t>
            </a:r>
            <a:r>
              <a:rPr sz="2400" spc="-70" dirty="0">
                <a:latin typeface="Times New Roman" pitchFamily="18" charset="0"/>
                <a:cs typeface="Times New Roman" pitchFamily="18" charset="0"/>
              </a:rPr>
              <a:t>provide </a:t>
            </a:r>
            <a:r>
              <a:rPr sz="2400" spc="-75" dirty="0">
                <a:latin typeface="Times New Roman" pitchFamily="18" charset="0"/>
                <a:cs typeface="Times New Roman" pitchFamily="18" charset="0"/>
              </a:rPr>
              <a:t>no </a:t>
            </a:r>
            <a:r>
              <a:rPr sz="2400" spc="-120" dirty="0">
                <a:latin typeface="Times New Roman" pitchFamily="18" charset="0"/>
                <a:cs typeface="Times New Roman" pitchFamily="18" charset="0"/>
              </a:rPr>
              <a:t>way  </a:t>
            </a:r>
            <a:r>
              <a:rPr sz="2400" spc="10" dirty="0">
                <a:latin typeface="Times New Roman" pitchFamily="18" charset="0"/>
                <a:cs typeface="Times New Roman" pitchFamily="18" charset="0"/>
              </a:rPr>
              <a:t>to </a:t>
            </a:r>
            <a:r>
              <a:rPr sz="2400" spc="-75" dirty="0">
                <a:latin typeface="Times New Roman" pitchFamily="18" charset="0"/>
                <a:cs typeface="Times New Roman" pitchFamily="18" charset="0"/>
              </a:rPr>
              <a:t>validate </a:t>
            </a:r>
            <a:r>
              <a:rPr sz="2400" spc="-35" dirty="0">
                <a:latin typeface="Times New Roman" pitchFamily="18" charset="0"/>
                <a:cs typeface="Times New Roman" pitchFamily="18" charset="0"/>
              </a:rPr>
              <a:t>the </a:t>
            </a:r>
            <a:r>
              <a:rPr sz="2400" spc="-130" dirty="0">
                <a:latin typeface="Times New Roman" pitchFamily="18" charset="0"/>
                <a:cs typeface="Times New Roman" pitchFamily="18" charset="0"/>
              </a:rPr>
              <a:t>values </a:t>
            </a:r>
            <a:r>
              <a:rPr sz="2400" spc="-5" dirty="0">
                <a:latin typeface="Times New Roman" pitchFamily="18" charset="0"/>
                <a:cs typeface="Times New Roman" pitchFamily="18" charset="0"/>
              </a:rPr>
              <a:t>of </a:t>
            </a:r>
            <a:r>
              <a:rPr sz="2400" spc="-40" dirty="0">
                <a:latin typeface="Times New Roman" pitchFamily="18" charset="0"/>
                <a:cs typeface="Times New Roman" pitchFamily="18" charset="0"/>
              </a:rPr>
              <a:t>attributes </a:t>
            </a:r>
            <a:r>
              <a:rPr sz="2400" spc="-20" dirty="0">
                <a:latin typeface="Times New Roman" pitchFamily="18" charset="0"/>
                <a:cs typeface="Times New Roman" pitchFamily="18" charset="0"/>
              </a:rPr>
              <a:t>or </a:t>
            </a:r>
            <a:r>
              <a:rPr sz="2400" spc="-30" dirty="0">
                <a:latin typeface="Times New Roman" pitchFamily="18" charset="0"/>
                <a:cs typeface="Times New Roman" pitchFamily="18" charset="0"/>
              </a:rPr>
              <a:t>the </a:t>
            </a:r>
            <a:r>
              <a:rPr sz="2400" spc="-50" dirty="0">
                <a:latin typeface="Times New Roman" pitchFamily="18" charset="0"/>
                <a:cs typeface="Times New Roman" pitchFamily="18" charset="0"/>
              </a:rPr>
              <a:t>textual </a:t>
            </a:r>
            <a:r>
              <a:rPr sz="2400" spc="-55" dirty="0">
                <a:latin typeface="Times New Roman" pitchFamily="18" charset="0"/>
                <a:cs typeface="Times New Roman" pitchFamily="18" charset="0"/>
              </a:rPr>
              <a:t>content </a:t>
            </a:r>
            <a:r>
              <a:rPr sz="2400" spc="-5" dirty="0">
                <a:latin typeface="Times New Roman" pitchFamily="18" charset="0"/>
                <a:cs typeface="Times New Roman" pitchFamily="18" charset="0"/>
              </a:rPr>
              <a:t>of  </a:t>
            </a:r>
            <a:r>
              <a:rPr sz="2400" spc="-85" dirty="0">
                <a:latin typeface="Times New Roman" pitchFamily="18" charset="0"/>
                <a:cs typeface="Times New Roman" pitchFamily="18" charset="0"/>
              </a:rPr>
              <a:t>elements.</a:t>
            </a:r>
          </a:p>
          <a:p>
            <a:pPr marL="12700" marR="24765" algn="just">
              <a:lnSpc>
                <a:spcPct val="150000"/>
              </a:lnSpc>
              <a:spcBef>
                <a:spcPts val="1735"/>
              </a:spcBef>
              <a:buSzPct val="95454"/>
              <a:buFont typeface="Wingdings"/>
              <a:buChar char=""/>
              <a:tabLst>
                <a:tab pos="235585" algn="l"/>
              </a:tabLst>
            </a:pPr>
            <a:r>
              <a:rPr sz="2400" spc="-135" dirty="0">
                <a:latin typeface="Times New Roman" pitchFamily="18" charset="0"/>
                <a:cs typeface="Times New Roman" pitchFamily="18" charset="0"/>
              </a:rPr>
              <a:t>For </a:t>
            </a:r>
            <a:r>
              <a:rPr sz="2400" spc="-45" dirty="0">
                <a:latin typeface="Times New Roman" pitchFamily="18" charset="0"/>
                <a:cs typeface="Times New Roman" pitchFamily="18" charset="0"/>
              </a:rPr>
              <a:t>this </a:t>
            </a:r>
            <a:r>
              <a:rPr sz="2400" spc="-50" dirty="0">
                <a:latin typeface="Times New Roman" pitchFamily="18" charset="0"/>
                <a:cs typeface="Times New Roman" pitchFamily="18" charset="0"/>
              </a:rPr>
              <a:t>type </a:t>
            </a:r>
            <a:r>
              <a:rPr sz="2400" spc="-5" dirty="0">
                <a:latin typeface="Times New Roman" pitchFamily="18" charset="0"/>
                <a:cs typeface="Times New Roman" pitchFamily="18" charset="0"/>
              </a:rPr>
              <a:t>of </a:t>
            </a:r>
            <a:r>
              <a:rPr sz="2400" spc="-60" dirty="0">
                <a:latin typeface="Times New Roman" pitchFamily="18" charset="0"/>
                <a:cs typeface="Times New Roman" pitchFamily="18" charset="0"/>
              </a:rPr>
              <a:t>validation, </a:t>
            </a:r>
            <a:r>
              <a:rPr sz="2400" spc="-95" dirty="0">
                <a:latin typeface="Times New Roman" pitchFamily="18" charset="0"/>
                <a:cs typeface="Times New Roman" pitchFamily="18" charset="0"/>
              </a:rPr>
              <a:t>one </a:t>
            </a:r>
            <a:r>
              <a:rPr sz="2400" spc="-75" dirty="0">
                <a:latin typeface="Times New Roman" pitchFamily="18" charset="0"/>
                <a:cs typeface="Times New Roman" pitchFamily="18" charset="0"/>
              </a:rPr>
              <a:t>must </a:t>
            </a:r>
            <a:r>
              <a:rPr sz="2400" spc="-90" dirty="0">
                <a:latin typeface="Times New Roman" pitchFamily="18" charset="0"/>
                <a:cs typeface="Times New Roman" pitchFamily="18" charset="0"/>
              </a:rPr>
              <a:t>instead </a:t>
            </a:r>
            <a:r>
              <a:rPr sz="2400" spc="-150" dirty="0">
                <a:latin typeface="Times New Roman" pitchFamily="18" charset="0"/>
                <a:cs typeface="Times New Roman" pitchFamily="18" charset="0"/>
              </a:rPr>
              <a:t>use </a:t>
            </a:r>
            <a:r>
              <a:rPr sz="2400" spc="-200" dirty="0">
                <a:latin typeface="Times New Roman" pitchFamily="18" charset="0"/>
                <a:cs typeface="Times New Roman" pitchFamily="18" charset="0"/>
              </a:rPr>
              <a:t>XML  </a:t>
            </a:r>
            <a:r>
              <a:rPr sz="2400" spc="-155" dirty="0">
                <a:latin typeface="Times New Roman" pitchFamily="18" charset="0"/>
                <a:cs typeface="Times New Roman" pitchFamily="18" charset="0"/>
              </a:rPr>
              <a:t>schemas, </a:t>
            </a:r>
            <a:r>
              <a:rPr sz="2400" spc="-65" dirty="0">
                <a:latin typeface="Times New Roman" pitchFamily="18" charset="0"/>
                <a:cs typeface="Times New Roman" pitchFamily="18" charset="0"/>
              </a:rPr>
              <a:t>which </a:t>
            </a:r>
            <a:r>
              <a:rPr sz="2400" spc="-140" dirty="0">
                <a:latin typeface="Times New Roman" pitchFamily="18" charset="0"/>
                <a:cs typeface="Times New Roman" pitchFamily="18" charset="0"/>
              </a:rPr>
              <a:t>have </a:t>
            </a:r>
            <a:r>
              <a:rPr sz="2400" spc="-35" dirty="0">
                <a:latin typeface="Times New Roman" pitchFamily="18" charset="0"/>
                <a:cs typeface="Times New Roman" pitchFamily="18" charset="0"/>
              </a:rPr>
              <a:t>the </a:t>
            </a:r>
            <a:r>
              <a:rPr sz="2400" spc="-105" dirty="0">
                <a:latin typeface="Times New Roman" pitchFamily="18" charset="0"/>
                <a:cs typeface="Times New Roman" pitchFamily="18" charset="0"/>
              </a:rPr>
              <a:t>added </a:t>
            </a:r>
            <a:r>
              <a:rPr sz="2400" spc="-120" dirty="0">
                <a:latin typeface="Times New Roman" pitchFamily="18" charset="0"/>
                <a:cs typeface="Times New Roman" pitchFamily="18" charset="0"/>
              </a:rPr>
              <a:t>advantage </a:t>
            </a:r>
            <a:r>
              <a:rPr sz="2400" spc="-5" dirty="0">
                <a:latin typeface="Times New Roman" pitchFamily="18" charset="0"/>
                <a:cs typeface="Times New Roman" pitchFamily="18" charset="0"/>
              </a:rPr>
              <a:t>of </a:t>
            </a:r>
            <a:r>
              <a:rPr sz="2400" spc="-114" dirty="0">
                <a:latin typeface="Times New Roman" pitchFamily="18" charset="0"/>
                <a:cs typeface="Times New Roman" pitchFamily="18" charset="0"/>
              </a:rPr>
              <a:t>using </a:t>
            </a:r>
            <a:r>
              <a:rPr sz="2400" spc="-200" dirty="0">
                <a:latin typeface="Times New Roman" pitchFamily="18" charset="0"/>
                <a:cs typeface="Times New Roman" pitchFamily="18" charset="0"/>
              </a:rPr>
              <a:t>XML  </a:t>
            </a:r>
            <a:r>
              <a:rPr sz="2400" spc="-114" dirty="0">
                <a:latin typeface="Times New Roman" pitchFamily="18" charset="0"/>
                <a:cs typeface="Times New Roman" pitchFamily="18" charset="0"/>
              </a:rPr>
              <a:t>syntax. </a:t>
            </a:r>
            <a:r>
              <a:rPr sz="2400" spc="-65" dirty="0">
                <a:latin typeface="Times New Roman" pitchFamily="18" charset="0"/>
                <a:cs typeface="Times New Roman" pitchFamily="18" charset="0"/>
              </a:rPr>
              <a:t>Unfortunately, </a:t>
            </a:r>
            <a:r>
              <a:rPr sz="2400" spc="-165" dirty="0">
                <a:latin typeface="Times New Roman" pitchFamily="18" charset="0"/>
                <a:cs typeface="Times New Roman" pitchFamily="18" charset="0"/>
              </a:rPr>
              <a:t>schemas </a:t>
            </a:r>
            <a:r>
              <a:rPr sz="2400" spc="-140" dirty="0">
                <a:latin typeface="Times New Roman" pitchFamily="18" charset="0"/>
                <a:cs typeface="Times New Roman" pitchFamily="18" charset="0"/>
              </a:rPr>
              <a:t>have </a:t>
            </a:r>
            <a:r>
              <a:rPr sz="2400" spc="-35" dirty="0">
                <a:latin typeface="Times New Roman" pitchFamily="18" charset="0"/>
                <a:cs typeface="Times New Roman" pitchFamily="18" charset="0"/>
              </a:rPr>
              <a:t>the </a:t>
            </a:r>
            <a:r>
              <a:rPr sz="2400" spc="-90" dirty="0">
                <a:latin typeface="Times New Roman" pitchFamily="18" charset="0"/>
                <a:cs typeface="Times New Roman" pitchFamily="18" charset="0"/>
              </a:rPr>
              <a:t>corresponding  </a:t>
            </a:r>
            <a:r>
              <a:rPr sz="2400" spc="-114" dirty="0">
                <a:latin typeface="Times New Roman" pitchFamily="18" charset="0"/>
                <a:cs typeface="Times New Roman" pitchFamily="18" charset="0"/>
              </a:rPr>
              <a:t>disadvantage </a:t>
            </a:r>
            <a:r>
              <a:rPr sz="2400" spc="-10" dirty="0">
                <a:latin typeface="Times New Roman" pitchFamily="18" charset="0"/>
                <a:cs typeface="Times New Roman" pitchFamily="18" charset="0"/>
              </a:rPr>
              <a:t>of </a:t>
            </a:r>
            <a:r>
              <a:rPr sz="2400" spc="-95" dirty="0">
                <a:latin typeface="Times New Roman" pitchFamily="18" charset="0"/>
                <a:cs typeface="Times New Roman" pitchFamily="18" charset="0"/>
              </a:rPr>
              <a:t>being </a:t>
            </a:r>
            <a:r>
              <a:rPr sz="2400" spc="-70" dirty="0">
                <a:latin typeface="Times New Roman" pitchFamily="18" charset="0"/>
                <a:cs typeface="Times New Roman" pitchFamily="18" charset="0"/>
              </a:rPr>
              <a:t>long-winded </a:t>
            </a:r>
            <a:r>
              <a:rPr sz="2400" spc="-105" dirty="0">
                <a:latin typeface="Times New Roman" pitchFamily="18" charset="0"/>
                <a:cs typeface="Times New Roman" pitchFamily="18" charset="0"/>
              </a:rPr>
              <a:t>and </a:t>
            </a:r>
            <a:r>
              <a:rPr sz="2400" spc="-70" dirty="0">
                <a:latin typeface="Times New Roman" pitchFamily="18" charset="0"/>
                <a:cs typeface="Times New Roman" pitchFamily="18" charset="0"/>
              </a:rPr>
              <a:t>harder </a:t>
            </a:r>
            <a:r>
              <a:rPr sz="2400" spc="-10" dirty="0">
                <a:latin typeface="Times New Roman" pitchFamily="18" charset="0"/>
                <a:cs typeface="Times New Roman" pitchFamily="18" charset="0"/>
              </a:rPr>
              <a:t>for</a:t>
            </a:r>
            <a:r>
              <a:rPr sz="2400" spc="-350" dirty="0">
                <a:latin typeface="Times New Roman" pitchFamily="18" charset="0"/>
                <a:cs typeface="Times New Roman" pitchFamily="18" charset="0"/>
              </a:rPr>
              <a:t> </a:t>
            </a:r>
            <a:r>
              <a:rPr sz="2400" spc="-125" dirty="0">
                <a:latin typeface="Times New Roman" pitchFamily="18" charset="0"/>
                <a:cs typeface="Times New Roman" pitchFamily="18" charset="0"/>
              </a:rPr>
              <a:t>humans </a:t>
            </a:r>
            <a:r>
              <a:rPr sz="2400" spc="10" dirty="0">
                <a:latin typeface="Times New Roman" pitchFamily="18" charset="0"/>
                <a:cs typeface="Times New Roman" pitchFamily="18" charset="0"/>
              </a:rPr>
              <a:t>to  </a:t>
            </a:r>
            <a:r>
              <a:rPr sz="2400" spc="-90" dirty="0">
                <a:latin typeface="Times New Roman" pitchFamily="18" charset="0"/>
                <a:cs typeface="Times New Roman" pitchFamily="18" charset="0"/>
              </a:rPr>
              <a:t>read </a:t>
            </a:r>
            <a:r>
              <a:rPr sz="2400" spc="-105" dirty="0">
                <a:latin typeface="Times New Roman" pitchFamily="18" charset="0"/>
                <a:cs typeface="Times New Roman" pitchFamily="18" charset="0"/>
              </a:rPr>
              <a:t>and </a:t>
            </a:r>
            <a:r>
              <a:rPr sz="2400" spc="-85" dirty="0">
                <a:latin typeface="Times New Roman" pitchFamily="18" charset="0"/>
                <a:cs typeface="Times New Roman" pitchFamily="18" charset="0"/>
              </a:rPr>
              <a:t>comprehend; </a:t>
            </a:r>
            <a:r>
              <a:rPr sz="2400" spc="-10" dirty="0">
                <a:latin typeface="Times New Roman" pitchFamily="18" charset="0"/>
                <a:cs typeface="Times New Roman" pitchFamily="18" charset="0"/>
              </a:rPr>
              <a:t>for </a:t>
            </a:r>
            <a:r>
              <a:rPr sz="2400" spc="-45" dirty="0">
                <a:latin typeface="Times New Roman" pitchFamily="18" charset="0"/>
                <a:cs typeface="Times New Roman" pitchFamily="18" charset="0"/>
              </a:rPr>
              <a:t>this </a:t>
            </a:r>
            <a:r>
              <a:rPr sz="2400" spc="-105" dirty="0">
                <a:latin typeface="Times New Roman" pitchFamily="18" charset="0"/>
                <a:cs typeface="Times New Roman" pitchFamily="18" charset="0"/>
              </a:rPr>
              <a:t>reason, </a:t>
            </a:r>
            <a:r>
              <a:rPr sz="2400" spc="-55" dirty="0">
                <a:latin typeface="Times New Roman" pitchFamily="18" charset="0"/>
                <a:cs typeface="Times New Roman" pitchFamily="18" charset="0"/>
              </a:rPr>
              <a:t>they </a:t>
            </a:r>
            <a:r>
              <a:rPr sz="2400" spc="-100" dirty="0">
                <a:latin typeface="Times New Roman" pitchFamily="18" charset="0"/>
                <a:cs typeface="Times New Roman" pitchFamily="18" charset="0"/>
              </a:rPr>
              <a:t>are </a:t>
            </a:r>
            <a:r>
              <a:rPr sz="2400" spc="-55" dirty="0">
                <a:latin typeface="Times New Roman" pitchFamily="18" charset="0"/>
                <a:cs typeface="Times New Roman" pitchFamily="18" charset="0"/>
              </a:rPr>
              <a:t>typically  </a:t>
            </a:r>
            <a:r>
              <a:rPr sz="2400" spc="-90" dirty="0">
                <a:latin typeface="Times New Roman" pitchFamily="18" charset="0"/>
                <a:cs typeface="Times New Roman" pitchFamily="18" charset="0"/>
              </a:rPr>
              <a:t>created </a:t>
            </a:r>
            <a:r>
              <a:rPr sz="2400" spc="10" dirty="0">
                <a:latin typeface="Times New Roman" pitchFamily="18" charset="0"/>
                <a:cs typeface="Times New Roman" pitchFamily="18" charset="0"/>
              </a:rPr>
              <a:t>with</a:t>
            </a:r>
            <a:r>
              <a:rPr sz="2400" spc="-145" dirty="0">
                <a:latin typeface="Times New Roman" pitchFamily="18" charset="0"/>
                <a:cs typeface="Times New Roman" pitchFamily="18" charset="0"/>
              </a:rPr>
              <a:t> </a:t>
            </a:r>
            <a:r>
              <a:rPr sz="2400" spc="-55" dirty="0">
                <a:latin typeface="Times New Roman" pitchFamily="18" charset="0"/>
                <a:cs typeface="Times New Roman" pitchFamily="18" charset="0"/>
              </a:rPr>
              <a:t>tools.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92704"/>
            <a:ext cx="2666365" cy="635000"/>
          </a:xfrm>
          <a:prstGeom prst="rect">
            <a:avLst/>
          </a:prstGeom>
        </p:spPr>
        <p:txBody>
          <a:bodyPr vert="horz" wrap="square" lIns="0" tIns="12065" rIns="0" bIns="0" rtlCol="0">
            <a:spAutoFit/>
          </a:bodyPr>
          <a:lstStyle/>
          <a:p>
            <a:pPr marL="12700">
              <a:lnSpc>
                <a:spcPct val="100000"/>
              </a:lnSpc>
              <a:spcBef>
                <a:spcPts val="95"/>
              </a:spcBef>
            </a:pPr>
            <a:r>
              <a:rPr sz="4000" spc="-355" dirty="0">
                <a:latin typeface="Times New Roman" pitchFamily="18" charset="0"/>
                <a:cs typeface="Times New Roman" pitchFamily="18" charset="0"/>
              </a:rPr>
              <a:t>XML</a:t>
            </a:r>
            <a:r>
              <a:rPr sz="4000" spc="-270" dirty="0">
                <a:latin typeface="Times New Roman" pitchFamily="18" charset="0"/>
                <a:cs typeface="Times New Roman" pitchFamily="18" charset="0"/>
              </a:rPr>
              <a:t> </a:t>
            </a:r>
            <a:r>
              <a:rPr sz="4000" spc="-335" dirty="0">
                <a:latin typeface="Times New Roman" pitchFamily="18" charset="0"/>
                <a:cs typeface="Times New Roman" pitchFamily="18" charset="0"/>
              </a:rPr>
              <a:t>Schema</a:t>
            </a:r>
            <a:endParaRPr sz="4000" dirty="0">
              <a:latin typeface="Times New Roman" pitchFamily="18" charset="0"/>
              <a:cs typeface="Times New Roman" pitchFamily="18" charset="0"/>
            </a:endParaRPr>
          </a:p>
        </p:txBody>
      </p:sp>
      <p:sp>
        <p:nvSpPr>
          <p:cNvPr id="3" name="object 3"/>
          <p:cNvSpPr/>
          <p:nvPr/>
        </p:nvSpPr>
        <p:spPr>
          <a:xfrm>
            <a:off x="350038" y="761998"/>
            <a:ext cx="6427470" cy="575310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1033144" cy="696595"/>
          </a:xfrm>
          <a:prstGeom prst="rect">
            <a:avLst/>
          </a:prstGeom>
        </p:spPr>
        <p:txBody>
          <a:bodyPr vert="horz" wrap="square" lIns="0" tIns="13335" rIns="0" bIns="0" rtlCol="0">
            <a:spAutoFit/>
          </a:bodyPr>
          <a:lstStyle/>
          <a:p>
            <a:pPr marL="12700">
              <a:lnSpc>
                <a:spcPct val="100000"/>
              </a:lnSpc>
              <a:spcBef>
                <a:spcPts val="105"/>
              </a:spcBef>
            </a:pPr>
            <a:r>
              <a:rPr spc="-705" dirty="0">
                <a:latin typeface="Times New Roman" pitchFamily="18" charset="0"/>
                <a:cs typeface="Times New Roman" pitchFamily="18" charset="0"/>
              </a:rPr>
              <a:t>X</a:t>
            </a:r>
            <a:r>
              <a:rPr spc="-919" dirty="0">
                <a:latin typeface="Times New Roman" pitchFamily="18" charset="0"/>
                <a:cs typeface="Times New Roman" pitchFamily="18" charset="0"/>
              </a:rPr>
              <a:t>SL</a:t>
            </a:r>
            <a:r>
              <a:rPr spc="-545" dirty="0">
                <a:latin typeface="Times New Roman" pitchFamily="18" charset="0"/>
                <a:cs typeface="Times New Roman" pitchFamily="18" charset="0"/>
              </a:rPr>
              <a:t>T</a:t>
            </a:r>
          </a:p>
        </p:txBody>
      </p:sp>
      <p:sp>
        <p:nvSpPr>
          <p:cNvPr id="3" name="object 3"/>
          <p:cNvSpPr txBox="1"/>
          <p:nvPr/>
        </p:nvSpPr>
        <p:spPr>
          <a:xfrm>
            <a:off x="993450" y="842513"/>
            <a:ext cx="2823845" cy="254000"/>
          </a:xfrm>
          <a:prstGeom prst="rect">
            <a:avLst/>
          </a:prstGeom>
        </p:spPr>
        <p:txBody>
          <a:bodyPr vert="horz" wrap="square" lIns="0" tIns="12700" rIns="0" bIns="0" rtlCol="0">
            <a:spAutoFit/>
          </a:bodyPr>
          <a:lstStyle/>
          <a:p>
            <a:pPr marL="12700">
              <a:lnSpc>
                <a:spcPct val="100000"/>
              </a:lnSpc>
              <a:spcBef>
                <a:spcPts val="100"/>
              </a:spcBef>
            </a:pPr>
            <a:r>
              <a:rPr sz="1500" spc="-100" dirty="0">
                <a:latin typeface="Georgia"/>
                <a:cs typeface="Georgia"/>
              </a:rPr>
              <a:t>XML </a:t>
            </a:r>
            <a:r>
              <a:rPr sz="1500" spc="35" dirty="0">
                <a:latin typeface="Georgia"/>
                <a:cs typeface="Georgia"/>
              </a:rPr>
              <a:t>Stylesheet</a:t>
            </a:r>
            <a:r>
              <a:rPr sz="1500" spc="-195" dirty="0">
                <a:latin typeface="Georgia"/>
                <a:cs typeface="Georgia"/>
              </a:rPr>
              <a:t> </a:t>
            </a:r>
            <a:r>
              <a:rPr sz="1500" spc="-5" dirty="0">
                <a:latin typeface="Georgia"/>
                <a:cs typeface="Georgia"/>
              </a:rPr>
              <a:t>Transformations</a:t>
            </a:r>
            <a:endParaRPr sz="1500" dirty="0">
              <a:latin typeface="Georgia"/>
              <a:cs typeface="Georgia"/>
            </a:endParaRPr>
          </a:p>
        </p:txBody>
      </p:sp>
      <p:sp>
        <p:nvSpPr>
          <p:cNvPr id="4" name="object 4"/>
          <p:cNvSpPr txBox="1"/>
          <p:nvPr/>
        </p:nvSpPr>
        <p:spPr>
          <a:xfrm>
            <a:off x="457200" y="1662756"/>
            <a:ext cx="3177850" cy="1982722"/>
          </a:xfrm>
          <a:prstGeom prst="rect">
            <a:avLst/>
          </a:prstGeom>
        </p:spPr>
        <p:txBody>
          <a:bodyPr vert="horz" wrap="square" lIns="0" tIns="12065" rIns="0" bIns="0" rtlCol="0">
            <a:spAutoFit/>
          </a:bodyPr>
          <a:lstStyle/>
          <a:p>
            <a:pPr marL="12700" marR="5080">
              <a:lnSpc>
                <a:spcPct val="150000"/>
              </a:lnSpc>
              <a:spcBef>
                <a:spcPts val="95"/>
              </a:spcBef>
            </a:pPr>
            <a:r>
              <a:rPr sz="2200" spc="-390" dirty="0">
                <a:latin typeface="Times New Roman" pitchFamily="18" charset="0"/>
                <a:cs typeface="Times New Roman" pitchFamily="18" charset="0"/>
              </a:rPr>
              <a:t>XSLT </a:t>
            </a:r>
            <a:r>
              <a:rPr sz="2200" spc="-114" dirty="0">
                <a:latin typeface="Times New Roman" pitchFamily="18" charset="0"/>
                <a:cs typeface="Times New Roman" pitchFamily="18" charset="0"/>
              </a:rPr>
              <a:t>is </a:t>
            </a:r>
            <a:r>
              <a:rPr sz="2200" spc="-120" dirty="0">
                <a:latin typeface="Times New Roman" pitchFamily="18" charset="0"/>
                <a:cs typeface="Times New Roman" pitchFamily="18" charset="0"/>
              </a:rPr>
              <a:t>an </a:t>
            </a:r>
            <a:r>
              <a:rPr sz="2200" spc="-155" dirty="0">
                <a:latin typeface="Times New Roman" pitchFamily="18" charset="0"/>
                <a:cs typeface="Times New Roman" pitchFamily="18" charset="0"/>
              </a:rPr>
              <a:t>XML-based  </a:t>
            </a:r>
            <a:r>
              <a:rPr sz="2200" spc="-85" dirty="0">
                <a:latin typeface="Times New Roman" pitchFamily="18" charset="0"/>
                <a:cs typeface="Times New Roman" pitchFamily="18" charset="0"/>
              </a:rPr>
              <a:t>programming</a:t>
            </a:r>
            <a:r>
              <a:rPr sz="2200" spc="-180" dirty="0">
                <a:latin typeface="Times New Roman" pitchFamily="18" charset="0"/>
                <a:cs typeface="Times New Roman" pitchFamily="18" charset="0"/>
              </a:rPr>
              <a:t> </a:t>
            </a:r>
            <a:r>
              <a:rPr sz="2200" spc="-130" dirty="0">
                <a:latin typeface="Times New Roman" pitchFamily="18" charset="0"/>
                <a:cs typeface="Times New Roman" pitchFamily="18" charset="0"/>
              </a:rPr>
              <a:t>language  </a:t>
            </a:r>
            <a:r>
              <a:rPr sz="2200" spc="-5" dirty="0">
                <a:latin typeface="Times New Roman" pitchFamily="18" charset="0"/>
                <a:cs typeface="Times New Roman" pitchFamily="18" charset="0"/>
              </a:rPr>
              <a:t>that </a:t>
            </a:r>
            <a:r>
              <a:rPr sz="2200" spc="-114" dirty="0">
                <a:latin typeface="Times New Roman" pitchFamily="18" charset="0"/>
                <a:cs typeface="Times New Roman" pitchFamily="18" charset="0"/>
              </a:rPr>
              <a:t>is </a:t>
            </a:r>
            <a:r>
              <a:rPr sz="2200" spc="-135" dirty="0">
                <a:latin typeface="Times New Roman" pitchFamily="18" charset="0"/>
                <a:cs typeface="Times New Roman" pitchFamily="18" charset="0"/>
              </a:rPr>
              <a:t>used </a:t>
            </a:r>
            <a:r>
              <a:rPr sz="2200" spc="-5" dirty="0">
                <a:latin typeface="Times New Roman" pitchFamily="18" charset="0"/>
                <a:cs typeface="Times New Roman" pitchFamily="18" charset="0"/>
              </a:rPr>
              <a:t>for  </a:t>
            </a:r>
            <a:r>
              <a:rPr sz="2200" spc="-65" dirty="0">
                <a:latin typeface="Times New Roman" pitchFamily="18" charset="0"/>
                <a:cs typeface="Times New Roman" pitchFamily="18" charset="0"/>
              </a:rPr>
              <a:t>transforming </a:t>
            </a:r>
            <a:r>
              <a:rPr sz="2200" spc="-200" dirty="0">
                <a:latin typeface="Times New Roman" pitchFamily="18" charset="0"/>
                <a:cs typeface="Times New Roman" pitchFamily="18" charset="0"/>
              </a:rPr>
              <a:t>XML </a:t>
            </a:r>
            <a:r>
              <a:rPr sz="2200" spc="-15" dirty="0">
                <a:latin typeface="Times New Roman" pitchFamily="18" charset="0"/>
                <a:cs typeface="Times New Roman" pitchFamily="18" charset="0"/>
              </a:rPr>
              <a:t>into  </a:t>
            </a:r>
            <a:r>
              <a:rPr sz="2200" spc="-25" dirty="0">
                <a:latin typeface="Times New Roman" pitchFamily="18" charset="0"/>
                <a:cs typeface="Times New Roman" pitchFamily="18" charset="0"/>
              </a:rPr>
              <a:t>other </a:t>
            </a:r>
            <a:r>
              <a:rPr sz="2200" spc="-75" dirty="0">
                <a:latin typeface="Times New Roman" pitchFamily="18" charset="0"/>
                <a:cs typeface="Times New Roman" pitchFamily="18" charset="0"/>
              </a:rPr>
              <a:t>document  </a:t>
            </a:r>
            <a:r>
              <a:rPr sz="2200" spc="-60" dirty="0">
                <a:latin typeface="Times New Roman" pitchFamily="18" charset="0"/>
                <a:cs typeface="Times New Roman" pitchFamily="18" charset="0"/>
              </a:rPr>
              <a:t>formats</a:t>
            </a:r>
            <a:endParaRPr sz="2200" dirty="0">
              <a:latin typeface="Times New Roman" pitchFamily="18" charset="0"/>
              <a:cs typeface="Times New Roman" pitchFamily="18" charset="0"/>
            </a:endParaRPr>
          </a:p>
        </p:txBody>
      </p:sp>
      <p:sp>
        <p:nvSpPr>
          <p:cNvPr id="5" name="object 5"/>
          <p:cNvSpPr/>
          <p:nvPr/>
        </p:nvSpPr>
        <p:spPr>
          <a:xfrm>
            <a:off x="3835542" y="1752575"/>
            <a:ext cx="4851257" cy="4505217"/>
          </a:xfrm>
          <a:prstGeom prst="rect">
            <a:avLst/>
          </a:prstGeom>
          <a:blipFill>
            <a:blip r:embed="rId2" cstate="print"/>
            <a:stretch>
              <a:fillRect/>
            </a:stretch>
          </a:blipFill>
        </p:spPr>
        <p:txBody>
          <a:bodyPr wrap="square" lIns="0" tIns="0" rIns="0" bIns="0" rtlCol="0"/>
          <a:lstStyle/>
          <a:p>
            <a:endParaRPr/>
          </a:p>
        </p:txBody>
      </p:sp>
      <p:grpSp>
        <p:nvGrpSpPr>
          <p:cNvPr id="6" name="object 6"/>
          <p:cNvGrpSpPr/>
          <p:nvPr/>
        </p:nvGrpSpPr>
        <p:grpSpPr>
          <a:xfrm>
            <a:off x="4026408" y="172212"/>
            <a:ext cx="4798060" cy="565785"/>
            <a:chOff x="4026408" y="172212"/>
            <a:chExt cx="4798060" cy="565785"/>
          </a:xfrm>
        </p:grpSpPr>
        <p:sp>
          <p:nvSpPr>
            <p:cNvPr id="7" name="object 7"/>
            <p:cNvSpPr/>
            <p:nvPr/>
          </p:nvSpPr>
          <p:spPr>
            <a:xfrm>
              <a:off x="4076697" y="201198"/>
              <a:ext cx="4648205" cy="444947"/>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026408" y="172212"/>
              <a:ext cx="4797552" cy="565403"/>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114800" y="219053"/>
              <a:ext cx="4571999" cy="369332"/>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4114800" y="219053"/>
            <a:ext cx="4572000" cy="769441"/>
          </a:xfrm>
          <a:prstGeom prst="rect">
            <a:avLst/>
          </a:prstGeom>
          <a:ln w="9524">
            <a:solidFill>
              <a:srgbClr val="97B853"/>
            </a:solidFill>
          </a:ln>
        </p:spPr>
        <p:txBody>
          <a:bodyPr vert="horz" wrap="square" lIns="0" tIns="30480" rIns="0" bIns="0" rtlCol="0">
            <a:spAutoFit/>
          </a:bodyPr>
          <a:lstStyle/>
          <a:p>
            <a:pPr marL="92075">
              <a:lnSpc>
                <a:spcPct val="100000"/>
              </a:lnSpc>
              <a:spcBef>
                <a:spcPts val="240"/>
              </a:spcBef>
            </a:pPr>
            <a:r>
              <a:rPr sz="2400" spc="-105" dirty="0">
                <a:latin typeface="Times New Roman" pitchFamily="18" charset="0"/>
                <a:cs typeface="Times New Roman" pitchFamily="18" charset="0"/>
              </a:rPr>
              <a:t>EXtensible </a:t>
            </a:r>
            <a:r>
              <a:rPr sz="2400" spc="-85" dirty="0">
                <a:latin typeface="Times New Roman" pitchFamily="18" charset="0"/>
                <a:cs typeface="Times New Roman" pitchFamily="18" charset="0"/>
              </a:rPr>
              <a:t>Stylesheet </a:t>
            </a:r>
            <a:r>
              <a:rPr sz="2400" spc="-135" dirty="0">
                <a:latin typeface="Times New Roman" pitchFamily="18" charset="0"/>
                <a:cs typeface="Times New Roman" pitchFamily="18" charset="0"/>
              </a:rPr>
              <a:t>Language</a:t>
            </a:r>
            <a:r>
              <a:rPr sz="2400" spc="-120" dirty="0">
                <a:latin typeface="Times New Roman" pitchFamily="18" charset="0"/>
                <a:cs typeface="Times New Roman" pitchFamily="18" charset="0"/>
              </a:rPr>
              <a:t> </a:t>
            </a:r>
            <a:r>
              <a:rPr sz="2400" spc="-70" dirty="0">
                <a:latin typeface="Times New Roman" pitchFamily="18" charset="0"/>
                <a:cs typeface="Times New Roman" pitchFamily="18" charset="0"/>
              </a:rPr>
              <a:t>Transformation</a:t>
            </a:r>
            <a:endParaRPr sz="2400" dirty="0">
              <a:latin typeface="Times New Roman" pitchFamily="18" charset="0"/>
              <a:cs typeface="Times New Roman"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93450" y="248152"/>
            <a:ext cx="1033144" cy="696595"/>
          </a:xfrm>
          <a:prstGeom prst="rect">
            <a:avLst/>
          </a:prstGeom>
        </p:spPr>
        <p:txBody>
          <a:bodyPr vert="horz" wrap="square" lIns="0" tIns="13335" rIns="0" bIns="0" rtlCol="0">
            <a:spAutoFit/>
          </a:bodyPr>
          <a:lstStyle/>
          <a:p>
            <a:pPr marL="12700">
              <a:lnSpc>
                <a:spcPct val="100000"/>
              </a:lnSpc>
              <a:spcBef>
                <a:spcPts val="105"/>
              </a:spcBef>
            </a:pPr>
            <a:r>
              <a:rPr sz="4400" spc="-705" dirty="0">
                <a:latin typeface="Times New Roman" pitchFamily="18" charset="0"/>
                <a:cs typeface="Times New Roman" pitchFamily="18" charset="0"/>
              </a:rPr>
              <a:t>X</a:t>
            </a:r>
            <a:r>
              <a:rPr sz="4400" spc="-919" dirty="0">
                <a:latin typeface="Times New Roman" pitchFamily="18" charset="0"/>
                <a:cs typeface="Times New Roman" pitchFamily="18" charset="0"/>
              </a:rPr>
              <a:t>SL</a:t>
            </a:r>
            <a:r>
              <a:rPr sz="4400" spc="-545" dirty="0">
                <a:latin typeface="Times New Roman" pitchFamily="18" charset="0"/>
                <a:cs typeface="Times New Roman" pitchFamily="18" charset="0"/>
              </a:rPr>
              <a:t>T</a:t>
            </a:r>
            <a:endParaRPr sz="4400" dirty="0">
              <a:latin typeface="Times New Roman" pitchFamily="18" charset="0"/>
              <a:cs typeface="Times New Roman" pitchFamily="18" charset="0"/>
            </a:endParaRPr>
          </a:p>
        </p:txBody>
      </p:sp>
      <p:sp>
        <p:nvSpPr>
          <p:cNvPr id="3" name="object 3"/>
          <p:cNvSpPr txBox="1"/>
          <p:nvPr/>
        </p:nvSpPr>
        <p:spPr>
          <a:xfrm>
            <a:off x="993450" y="842513"/>
            <a:ext cx="1300480"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Georgia"/>
                <a:cs typeface="Georgia"/>
              </a:rPr>
              <a:t>Another</a:t>
            </a:r>
            <a:r>
              <a:rPr sz="1500" spc="-35" dirty="0">
                <a:latin typeface="Georgia"/>
                <a:cs typeface="Georgia"/>
              </a:rPr>
              <a:t> </a:t>
            </a:r>
            <a:r>
              <a:rPr sz="1500" spc="60" dirty="0">
                <a:latin typeface="Georgia"/>
                <a:cs typeface="Georgia"/>
              </a:rPr>
              <a:t>usage</a:t>
            </a:r>
            <a:endParaRPr sz="1500">
              <a:latin typeface="Georgia"/>
              <a:cs typeface="Georgia"/>
            </a:endParaRPr>
          </a:p>
        </p:txBody>
      </p:sp>
      <p:sp>
        <p:nvSpPr>
          <p:cNvPr id="4" name="object 4"/>
          <p:cNvSpPr txBox="1"/>
          <p:nvPr/>
        </p:nvSpPr>
        <p:spPr>
          <a:xfrm>
            <a:off x="864207" y="1235705"/>
            <a:ext cx="6433820" cy="360680"/>
          </a:xfrm>
          <a:prstGeom prst="rect">
            <a:avLst/>
          </a:prstGeom>
        </p:spPr>
        <p:txBody>
          <a:bodyPr vert="horz" wrap="square" lIns="0" tIns="12065" rIns="0" bIns="0" rtlCol="0">
            <a:spAutoFit/>
          </a:bodyPr>
          <a:lstStyle/>
          <a:p>
            <a:pPr marL="12700">
              <a:lnSpc>
                <a:spcPct val="100000"/>
              </a:lnSpc>
              <a:spcBef>
                <a:spcPts val="95"/>
              </a:spcBef>
            </a:pPr>
            <a:r>
              <a:rPr sz="2200" spc="-390" dirty="0">
                <a:latin typeface="Times New Roman" pitchFamily="18" charset="0"/>
                <a:cs typeface="Times New Roman" pitchFamily="18" charset="0"/>
              </a:rPr>
              <a:t>XSLT </a:t>
            </a:r>
            <a:r>
              <a:rPr sz="2200" spc="-114" dirty="0">
                <a:latin typeface="Times New Roman" pitchFamily="18" charset="0"/>
                <a:cs typeface="Times New Roman" pitchFamily="18" charset="0"/>
              </a:rPr>
              <a:t>is also </a:t>
            </a:r>
            <a:r>
              <a:rPr sz="2200" spc="-135" dirty="0">
                <a:latin typeface="Times New Roman" pitchFamily="18" charset="0"/>
                <a:cs typeface="Times New Roman" pitchFamily="18" charset="0"/>
              </a:rPr>
              <a:t>used </a:t>
            </a:r>
            <a:r>
              <a:rPr sz="2200" spc="-70" dirty="0">
                <a:latin typeface="Times New Roman" pitchFamily="18" charset="0"/>
                <a:cs typeface="Times New Roman" pitchFamily="18" charset="0"/>
              </a:rPr>
              <a:t>on </a:t>
            </a:r>
            <a:r>
              <a:rPr sz="2200" spc="-30" dirty="0">
                <a:latin typeface="Times New Roman" pitchFamily="18" charset="0"/>
                <a:cs typeface="Times New Roman" pitchFamily="18" charset="0"/>
              </a:rPr>
              <a:t>the </a:t>
            </a:r>
            <a:r>
              <a:rPr sz="2200" spc="-90" dirty="0">
                <a:latin typeface="Times New Roman" pitchFamily="18" charset="0"/>
                <a:cs typeface="Times New Roman" pitchFamily="18" charset="0"/>
              </a:rPr>
              <a:t>server </a:t>
            </a:r>
            <a:r>
              <a:rPr sz="2200" spc="-110" dirty="0">
                <a:latin typeface="Times New Roman" pitchFamily="18" charset="0"/>
                <a:cs typeface="Times New Roman" pitchFamily="18" charset="0"/>
              </a:rPr>
              <a:t>side </a:t>
            </a:r>
            <a:r>
              <a:rPr sz="2200" spc="-105" dirty="0">
                <a:latin typeface="Times New Roman" pitchFamily="18" charset="0"/>
                <a:cs typeface="Times New Roman" pitchFamily="18" charset="0"/>
              </a:rPr>
              <a:t>and </a:t>
            </a:r>
            <a:r>
              <a:rPr sz="2200" spc="-5" dirty="0">
                <a:latin typeface="Times New Roman" pitchFamily="18" charset="0"/>
                <a:cs typeface="Times New Roman" pitchFamily="18" charset="0"/>
              </a:rPr>
              <a:t>within</a:t>
            </a:r>
            <a:r>
              <a:rPr sz="2200" spc="-180" dirty="0">
                <a:latin typeface="Times New Roman" pitchFamily="18" charset="0"/>
                <a:cs typeface="Times New Roman" pitchFamily="18" charset="0"/>
              </a:rPr>
              <a:t> </a:t>
            </a:r>
            <a:r>
              <a:rPr sz="2200" spc="-150" dirty="0">
                <a:latin typeface="Times New Roman" pitchFamily="18" charset="0"/>
                <a:cs typeface="Times New Roman" pitchFamily="18" charset="0"/>
              </a:rPr>
              <a:t>JavaScript</a:t>
            </a:r>
            <a:endParaRPr sz="2200" dirty="0">
              <a:latin typeface="Times New Roman" pitchFamily="18" charset="0"/>
              <a:cs typeface="Times New Roman" pitchFamily="18" charset="0"/>
            </a:endParaRPr>
          </a:p>
        </p:txBody>
      </p:sp>
      <p:sp>
        <p:nvSpPr>
          <p:cNvPr id="5" name="object 5"/>
          <p:cNvSpPr/>
          <p:nvPr/>
        </p:nvSpPr>
        <p:spPr>
          <a:xfrm>
            <a:off x="1066800" y="1924191"/>
            <a:ext cx="6919650" cy="404957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1368750" cy="696595"/>
          </a:xfrm>
          <a:prstGeom prst="rect">
            <a:avLst/>
          </a:prstGeom>
        </p:spPr>
        <p:txBody>
          <a:bodyPr vert="horz" wrap="square" lIns="0" tIns="13335" rIns="0" bIns="0" rtlCol="0">
            <a:spAutoFit/>
          </a:bodyPr>
          <a:lstStyle/>
          <a:p>
            <a:pPr marL="12700">
              <a:lnSpc>
                <a:spcPct val="100000"/>
              </a:lnSpc>
              <a:spcBef>
                <a:spcPts val="105"/>
              </a:spcBef>
            </a:pPr>
            <a:r>
              <a:rPr spc="-705" dirty="0">
                <a:latin typeface="Times New Roman" pitchFamily="18" charset="0"/>
                <a:cs typeface="Times New Roman" pitchFamily="18" charset="0"/>
              </a:rPr>
              <a:t>X</a:t>
            </a:r>
            <a:r>
              <a:rPr spc="-919" dirty="0">
                <a:latin typeface="Times New Roman" pitchFamily="18" charset="0"/>
                <a:cs typeface="Times New Roman" pitchFamily="18" charset="0"/>
              </a:rPr>
              <a:t>SL</a:t>
            </a:r>
            <a:r>
              <a:rPr spc="-545" dirty="0">
                <a:latin typeface="Times New Roman" pitchFamily="18" charset="0"/>
                <a:cs typeface="Times New Roman" pitchFamily="18" charset="0"/>
              </a:rPr>
              <a:t>T</a:t>
            </a:r>
          </a:p>
        </p:txBody>
      </p:sp>
      <p:sp>
        <p:nvSpPr>
          <p:cNvPr id="3" name="object 3"/>
          <p:cNvSpPr txBox="1"/>
          <p:nvPr/>
        </p:nvSpPr>
        <p:spPr>
          <a:xfrm>
            <a:off x="993450" y="847085"/>
            <a:ext cx="6175375" cy="223520"/>
          </a:xfrm>
          <a:prstGeom prst="rect">
            <a:avLst/>
          </a:prstGeom>
        </p:spPr>
        <p:txBody>
          <a:bodyPr vert="horz" wrap="square" lIns="0" tIns="12065" rIns="0" bIns="0" rtlCol="0">
            <a:spAutoFit/>
          </a:bodyPr>
          <a:lstStyle/>
          <a:p>
            <a:pPr marL="12700">
              <a:lnSpc>
                <a:spcPct val="100000"/>
              </a:lnSpc>
              <a:spcBef>
                <a:spcPts val="95"/>
              </a:spcBef>
            </a:pPr>
            <a:r>
              <a:rPr sz="1300" spc="30" dirty="0">
                <a:latin typeface="Georgia"/>
                <a:cs typeface="Georgia"/>
              </a:rPr>
              <a:t>Example </a:t>
            </a:r>
            <a:r>
              <a:rPr sz="1300" spc="-75" dirty="0">
                <a:latin typeface="Georgia"/>
                <a:cs typeface="Georgia"/>
              </a:rPr>
              <a:t>XSLT </a:t>
            </a:r>
            <a:r>
              <a:rPr sz="1300" spc="15" dirty="0">
                <a:latin typeface="Georgia"/>
                <a:cs typeface="Georgia"/>
              </a:rPr>
              <a:t>document </a:t>
            </a:r>
            <a:r>
              <a:rPr sz="1300" spc="-30" dirty="0">
                <a:latin typeface="Georgia"/>
                <a:cs typeface="Georgia"/>
              </a:rPr>
              <a:t>that </a:t>
            </a:r>
            <a:r>
              <a:rPr sz="1300" spc="25" dirty="0">
                <a:latin typeface="Georgia"/>
                <a:cs typeface="Georgia"/>
              </a:rPr>
              <a:t>converts </a:t>
            </a:r>
            <a:r>
              <a:rPr sz="1300" spc="10" dirty="0">
                <a:latin typeface="Georgia"/>
                <a:cs typeface="Georgia"/>
              </a:rPr>
              <a:t>the </a:t>
            </a:r>
            <a:r>
              <a:rPr sz="1300" spc="-85" dirty="0">
                <a:latin typeface="Georgia"/>
                <a:cs typeface="Georgia"/>
              </a:rPr>
              <a:t>XML </a:t>
            </a:r>
            <a:r>
              <a:rPr sz="1300" spc="-20" dirty="0">
                <a:latin typeface="Georgia"/>
                <a:cs typeface="Georgia"/>
              </a:rPr>
              <a:t>from </a:t>
            </a:r>
            <a:r>
              <a:rPr sz="1300" spc="-10" dirty="0">
                <a:latin typeface="Georgia"/>
                <a:cs typeface="Georgia"/>
              </a:rPr>
              <a:t>Listing </a:t>
            </a:r>
            <a:r>
              <a:rPr sz="1300" spc="90" dirty="0">
                <a:latin typeface="Georgia"/>
                <a:cs typeface="Georgia"/>
              </a:rPr>
              <a:t>17.1 </a:t>
            </a:r>
            <a:r>
              <a:rPr sz="1300" spc="-15" dirty="0">
                <a:latin typeface="Georgia"/>
                <a:cs typeface="Georgia"/>
              </a:rPr>
              <a:t>into </a:t>
            </a:r>
            <a:r>
              <a:rPr sz="1300" dirty="0">
                <a:latin typeface="Georgia"/>
                <a:cs typeface="Georgia"/>
              </a:rPr>
              <a:t>an </a:t>
            </a:r>
            <a:r>
              <a:rPr sz="1300" spc="-100" dirty="0">
                <a:latin typeface="Georgia"/>
                <a:cs typeface="Georgia"/>
              </a:rPr>
              <a:t>HTML</a:t>
            </a:r>
            <a:r>
              <a:rPr sz="1300" spc="-195" dirty="0">
                <a:latin typeface="Georgia"/>
                <a:cs typeface="Georgia"/>
              </a:rPr>
              <a:t> </a:t>
            </a:r>
            <a:r>
              <a:rPr sz="1300" spc="-10" dirty="0">
                <a:latin typeface="Georgia"/>
                <a:cs typeface="Georgia"/>
              </a:rPr>
              <a:t>list</a:t>
            </a:r>
            <a:endParaRPr sz="1300">
              <a:latin typeface="Georgia"/>
              <a:cs typeface="Georgia"/>
            </a:endParaRPr>
          </a:p>
        </p:txBody>
      </p:sp>
      <p:sp>
        <p:nvSpPr>
          <p:cNvPr id="4" name="object 4"/>
          <p:cNvSpPr/>
          <p:nvPr/>
        </p:nvSpPr>
        <p:spPr>
          <a:xfrm>
            <a:off x="838200" y="1482589"/>
            <a:ext cx="6813804" cy="435006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1033144" cy="696595"/>
          </a:xfrm>
          <a:prstGeom prst="rect">
            <a:avLst/>
          </a:prstGeom>
        </p:spPr>
        <p:txBody>
          <a:bodyPr vert="horz" wrap="square" lIns="0" tIns="13335" rIns="0" bIns="0" rtlCol="0">
            <a:spAutoFit/>
          </a:bodyPr>
          <a:lstStyle/>
          <a:p>
            <a:pPr marL="12700">
              <a:lnSpc>
                <a:spcPct val="100000"/>
              </a:lnSpc>
              <a:spcBef>
                <a:spcPts val="105"/>
              </a:spcBef>
            </a:pPr>
            <a:r>
              <a:rPr spc="-705" dirty="0">
                <a:latin typeface="Times New Roman" pitchFamily="18" charset="0"/>
                <a:cs typeface="Times New Roman" pitchFamily="18" charset="0"/>
              </a:rPr>
              <a:t>X</a:t>
            </a:r>
            <a:r>
              <a:rPr spc="-919" dirty="0">
                <a:latin typeface="Times New Roman" pitchFamily="18" charset="0"/>
                <a:cs typeface="Times New Roman" pitchFamily="18" charset="0"/>
              </a:rPr>
              <a:t>SL</a:t>
            </a:r>
            <a:r>
              <a:rPr spc="-545" dirty="0">
                <a:latin typeface="Times New Roman" pitchFamily="18" charset="0"/>
                <a:cs typeface="Times New Roman" pitchFamily="18" charset="0"/>
              </a:rPr>
              <a:t>T</a:t>
            </a:r>
          </a:p>
        </p:txBody>
      </p:sp>
      <p:sp>
        <p:nvSpPr>
          <p:cNvPr id="3" name="object 3"/>
          <p:cNvSpPr txBox="1"/>
          <p:nvPr/>
        </p:nvSpPr>
        <p:spPr>
          <a:xfrm>
            <a:off x="993450" y="842513"/>
            <a:ext cx="580199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Georgia"/>
                <a:cs typeface="Georgia"/>
              </a:rPr>
              <a:t>An </a:t>
            </a:r>
            <a:r>
              <a:rPr sz="1500" spc="-100" dirty="0">
                <a:latin typeface="Georgia"/>
                <a:cs typeface="Georgia"/>
              </a:rPr>
              <a:t>XML </a:t>
            </a:r>
            <a:r>
              <a:rPr sz="1500" spc="50" dirty="0">
                <a:latin typeface="Georgia"/>
                <a:cs typeface="Georgia"/>
              </a:rPr>
              <a:t>parser </a:t>
            </a:r>
            <a:r>
              <a:rPr sz="1500" spc="10" dirty="0">
                <a:latin typeface="Georgia"/>
                <a:cs typeface="Georgia"/>
              </a:rPr>
              <a:t>is </a:t>
            </a:r>
            <a:r>
              <a:rPr sz="1500" spc="-10" dirty="0">
                <a:latin typeface="Georgia"/>
                <a:cs typeface="Georgia"/>
              </a:rPr>
              <a:t>still </a:t>
            </a:r>
            <a:r>
              <a:rPr sz="1500" spc="85" dirty="0">
                <a:latin typeface="Georgia"/>
                <a:cs typeface="Georgia"/>
              </a:rPr>
              <a:t>needed </a:t>
            </a:r>
            <a:r>
              <a:rPr sz="1500" spc="-10" dirty="0">
                <a:latin typeface="Georgia"/>
                <a:cs typeface="Georgia"/>
              </a:rPr>
              <a:t>to </a:t>
            </a:r>
            <a:r>
              <a:rPr sz="1500" spc="30" dirty="0">
                <a:latin typeface="Georgia"/>
                <a:cs typeface="Georgia"/>
              </a:rPr>
              <a:t>perform </a:t>
            </a:r>
            <a:r>
              <a:rPr sz="1500" spc="20" dirty="0">
                <a:latin typeface="Georgia"/>
                <a:cs typeface="Georgia"/>
              </a:rPr>
              <a:t>the </a:t>
            </a:r>
            <a:r>
              <a:rPr sz="1500" spc="10" dirty="0">
                <a:latin typeface="Georgia"/>
                <a:cs typeface="Georgia"/>
              </a:rPr>
              <a:t>actual</a:t>
            </a:r>
            <a:r>
              <a:rPr sz="1500" spc="-125" dirty="0">
                <a:latin typeface="Georgia"/>
                <a:cs typeface="Georgia"/>
              </a:rPr>
              <a:t> </a:t>
            </a:r>
            <a:r>
              <a:rPr sz="1500" spc="-5" dirty="0">
                <a:latin typeface="Georgia"/>
                <a:cs typeface="Georgia"/>
              </a:rPr>
              <a:t>transformation</a:t>
            </a:r>
            <a:endParaRPr sz="1500">
              <a:latin typeface="Georgia"/>
              <a:cs typeface="Georgia"/>
            </a:endParaRPr>
          </a:p>
        </p:txBody>
      </p:sp>
      <p:sp>
        <p:nvSpPr>
          <p:cNvPr id="4" name="object 4"/>
          <p:cNvSpPr/>
          <p:nvPr/>
        </p:nvSpPr>
        <p:spPr>
          <a:xfrm>
            <a:off x="609600" y="1606820"/>
            <a:ext cx="7603215" cy="416811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1673550" cy="696595"/>
          </a:xfrm>
          <a:prstGeom prst="rect">
            <a:avLst/>
          </a:prstGeom>
        </p:spPr>
        <p:txBody>
          <a:bodyPr vert="horz" wrap="square" lIns="0" tIns="13335" rIns="0" bIns="0" rtlCol="0">
            <a:spAutoFit/>
          </a:bodyPr>
          <a:lstStyle/>
          <a:p>
            <a:pPr marL="12700">
              <a:lnSpc>
                <a:spcPct val="100000"/>
              </a:lnSpc>
              <a:spcBef>
                <a:spcPts val="105"/>
              </a:spcBef>
            </a:pPr>
            <a:r>
              <a:rPr spc="-660" dirty="0">
                <a:latin typeface="Times New Roman" pitchFamily="18" charset="0"/>
                <a:cs typeface="Times New Roman" pitchFamily="18" charset="0"/>
              </a:rPr>
              <a:t>X</a:t>
            </a:r>
            <a:r>
              <a:rPr spc="-755" dirty="0">
                <a:latin typeface="Times New Roman" pitchFamily="18" charset="0"/>
                <a:cs typeface="Times New Roman" pitchFamily="18" charset="0"/>
              </a:rPr>
              <a:t>P</a:t>
            </a:r>
            <a:r>
              <a:rPr spc="-380" dirty="0">
                <a:latin typeface="Times New Roman" pitchFamily="18" charset="0"/>
                <a:cs typeface="Times New Roman" pitchFamily="18" charset="0"/>
              </a:rPr>
              <a:t>a</a:t>
            </a:r>
            <a:r>
              <a:rPr spc="55" dirty="0">
                <a:latin typeface="Times New Roman" pitchFamily="18" charset="0"/>
                <a:cs typeface="Times New Roman" pitchFamily="18" charset="0"/>
              </a:rPr>
              <a:t>th</a:t>
            </a:r>
          </a:p>
        </p:txBody>
      </p:sp>
      <p:sp>
        <p:nvSpPr>
          <p:cNvPr id="3" name="object 3"/>
          <p:cNvSpPr txBox="1"/>
          <p:nvPr/>
        </p:nvSpPr>
        <p:spPr>
          <a:xfrm>
            <a:off x="993450" y="842513"/>
            <a:ext cx="2235200"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Georgia"/>
                <a:cs typeface="Georgia"/>
              </a:rPr>
              <a:t>Another </a:t>
            </a:r>
            <a:r>
              <a:rPr sz="1500" spc="-100" dirty="0">
                <a:latin typeface="Georgia"/>
                <a:cs typeface="Georgia"/>
              </a:rPr>
              <a:t>XML</a:t>
            </a:r>
            <a:r>
              <a:rPr sz="1500" spc="-70" dirty="0">
                <a:latin typeface="Georgia"/>
                <a:cs typeface="Georgia"/>
              </a:rPr>
              <a:t> </a:t>
            </a:r>
            <a:r>
              <a:rPr sz="1500" spc="35" dirty="0">
                <a:latin typeface="Georgia"/>
                <a:cs typeface="Georgia"/>
              </a:rPr>
              <a:t>Technology</a:t>
            </a:r>
            <a:endParaRPr sz="1500">
              <a:latin typeface="Georgia"/>
              <a:cs typeface="Georgia"/>
            </a:endParaRPr>
          </a:p>
        </p:txBody>
      </p:sp>
      <p:sp>
        <p:nvSpPr>
          <p:cNvPr id="4" name="object 4"/>
          <p:cNvSpPr txBox="1"/>
          <p:nvPr/>
        </p:nvSpPr>
        <p:spPr>
          <a:xfrm>
            <a:off x="841050" y="1388105"/>
            <a:ext cx="7006590" cy="1031240"/>
          </a:xfrm>
          <a:prstGeom prst="rect">
            <a:avLst/>
          </a:prstGeom>
        </p:spPr>
        <p:txBody>
          <a:bodyPr vert="horz" wrap="square" lIns="0" tIns="12065" rIns="0" bIns="0" rtlCol="0">
            <a:spAutoFit/>
          </a:bodyPr>
          <a:lstStyle/>
          <a:p>
            <a:pPr marL="12700" marR="5080" algn="just">
              <a:lnSpc>
                <a:spcPct val="100000"/>
              </a:lnSpc>
              <a:spcBef>
                <a:spcPts val="95"/>
              </a:spcBef>
              <a:buSzPct val="95454"/>
              <a:buFont typeface="Wingdings"/>
              <a:buChar char=""/>
              <a:tabLst>
                <a:tab pos="262890" algn="l"/>
              </a:tabLst>
            </a:pPr>
            <a:r>
              <a:rPr sz="2200" b="1" spc="-180" dirty="0">
                <a:latin typeface="Arial"/>
                <a:cs typeface="Arial"/>
              </a:rPr>
              <a:t>XPath </a:t>
            </a:r>
            <a:r>
              <a:rPr sz="2200" spc="-114" dirty="0">
                <a:latin typeface="Arial"/>
                <a:cs typeface="Arial"/>
              </a:rPr>
              <a:t>is </a:t>
            </a:r>
            <a:r>
              <a:rPr sz="2200" spc="-175" dirty="0">
                <a:latin typeface="Arial"/>
                <a:cs typeface="Arial"/>
              </a:rPr>
              <a:t>a </a:t>
            </a:r>
            <a:r>
              <a:rPr sz="2200" spc="-105" dirty="0">
                <a:latin typeface="Arial"/>
                <a:cs typeface="Arial"/>
              </a:rPr>
              <a:t>standardized </a:t>
            </a:r>
            <a:r>
              <a:rPr sz="2200" spc="-125" dirty="0">
                <a:latin typeface="Arial"/>
                <a:cs typeface="Arial"/>
              </a:rPr>
              <a:t>syntax </a:t>
            </a:r>
            <a:r>
              <a:rPr sz="2200" spc="-10" dirty="0">
                <a:latin typeface="Arial"/>
                <a:cs typeface="Arial"/>
              </a:rPr>
              <a:t>for </a:t>
            </a:r>
            <a:r>
              <a:rPr sz="2200" spc="-120" dirty="0">
                <a:latin typeface="Arial"/>
                <a:cs typeface="Arial"/>
              </a:rPr>
              <a:t>searching </a:t>
            </a:r>
            <a:r>
              <a:rPr sz="2200" spc="-125" dirty="0">
                <a:latin typeface="Arial"/>
                <a:cs typeface="Arial"/>
              </a:rPr>
              <a:t>an </a:t>
            </a:r>
            <a:r>
              <a:rPr sz="2200" spc="-204" dirty="0">
                <a:latin typeface="Arial"/>
                <a:cs typeface="Arial"/>
              </a:rPr>
              <a:t>XML  </a:t>
            </a:r>
            <a:r>
              <a:rPr sz="2200" spc="-75" dirty="0">
                <a:latin typeface="Arial"/>
                <a:cs typeface="Arial"/>
              </a:rPr>
              <a:t>document </a:t>
            </a:r>
            <a:r>
              <a:rPr sz="2200" spc="-105" dirty="0">
                <a:latin typeface="Arial"/>
                <a:cs typeface="Arial"/>
              </a:rPr>
              <a:t>and </a:t>
            </a:r>
            <a:r>
              <a:rPr sz="2200" spc="-10" dirty="0">
                <a:latin typeface="Arial"/>
                <a:cs typeface="Arial"/>
              </a:rPr>
              <a:t>for </a:t>
            </a:r>
            <a:r>
              <a:rPr sz="2200" spc="-95" dirty="0">
                <a:latin typeface="Arial"/>
                <a:cs typeface="Arial"/>
              </a:rPr>
              <a:t>navigating </a:t>
            </a:r>
            <a:r>
              <a:rPr sz="2200" spc="15" dirty="0">
                <a:latin typeface="Arial"/>
                <a:cs typeface="Arial"/>
              </a:rPr>
              <a:t>to </a:t>
            </a:r>
            <a:r>
              <a:rPr sz="2200" spc="-85" dirty="0">
                <a:latin typeface="Arial"/>
                <a:cs typeface="Arial"/>
              </a:rPr>
              <a:t>elements </a:t>
            </a:r>
            <a:r>
              <a:rPr sz="2200" spc="-5" dirty="0">
                <a:latin typeface="Arial"/>
                <a:cs typeface="Arial"/>
              </a:rPr>
              <a:t>within </a:t>
            </a:r>
            <a:r>
              <a:rPr sz="2200" spc="-25" dirty="0">
                <a:latin typeface="Arial"/>
                <a:cs typeface="Arial"/>
              </a:rPr>
              <a:t>the </a:t>
            </a:r>
            <a:r>
              <a:rPr sz="2200" spc="-200" dirty="0">
                <a:latin typeface="Arial"/>
                <a:cs typeface="Arial"/>
              </a:rPr>
              <a:t>XML  </a:t>
            </a:r>
            <a:r>
              <a:rPr sz="2200" spc="-75" dirty="0">
                <a:latin typeface="Arial"/>
                <a:cs typeface="Arial"/>
              </a:rPr>
              <a:t>document</a:t>
            </a:r>
            <a:endParaRPr sz="2200">
              <a:latin typeface="Arial"/>
              <a:cs typeface="Arial"/>
            </a:endParaRPr>
          </a:p>
        </p:txBody>
      </p:sp>
      <p:sp>
        <p:nvSpPr>
          <p:cNvPr id="5" name="object 5"/>
          <p:cNvSpPr txBox="1"/>
          <p:nvPr/>
        </p:nvSpPr>
        <p:spPr>
          <a:xfrm>
            <a:off x="841053" y="2613783"/>
            <a:ext cx="2439035" cy="1031240"/>
          </a:xfrm>
          <a:prstGeom prst="rect">
            <a:avLst/>
          </a:prstGeom>
        </p:spPr>
        <p:txBody>
          <a:bodyPr vert="horz" wrap="square" lIns="0" tIns="12065" rIns="0" bIns="0" rtlCol="0">
            <a:spAutoFit/>
          </a:bodyPr>
          <a:lstStyle/>
          <a:p>
            <a:pPr marL="12700" marR="5080" algn="just">
              <a:lnSpc>
                <a:spcPct val="100000"/>
              </a:lnSpc>
              <a:spcBef>
                <a:spcPts val="95"/>
              </a:spcBef>
              <a:buSzPct val="95454"/>
              <a:buFont typeface="Wingdings"/>
              <a:buChar char=""/>
              <a:tabLst>
                <a:tab pos="262890" algn="l"/>
              </a:tabLst>
            </a:pPr>
            <a:r>
              <a:rPr sz="2200" spc="-170" dirty="0">
                <a:latin typeface="Arial"/>
                <a:cs typeface="Arial"/>
              </a:rPr>
              <a:t>XPath </a:t>
            </a:r>
            <a:r>
              <a:rPr sz="2200" spc="-114" dirty="0">
                <a:latin typeface="Arial"/>
                <a:cs typeface="Arial"/>
              </a:rPr>
              <a:t>is </a:t>
            </a:r>
            <a:r>
              <a:rPr sz="2200" spc="-55" dirty="0">
                <a:latin typeface="Arial"/>
                <a:cs typeface="Arial"/>
              </a:rPr>
              <a:t>typically  manipulation </a:t>
            </a:r>
            <a:r>
              <a:rPr sz="2200" spc="-5" dirty="0">
                <a:latin typeface="Arial"/>
                <a:cs typeface="Arial"/>
              </a:rPr>
              <a:t>of </a:t>
            </a:r>
            <a:r>
              <a:rPr sz="2200" spc="-125" dirty="0">
                <a:latin typeface="Arial"/>
                <a:cs typeface="Arial"/>
              </a:rPr>
              <a:t>an  </a:t>
            </a:r>
            <a:r>
              <a:rPr sz="2200" spc="-140" dirty="0">
                <a:latin typeface="Arial"/>
                <a:cs typeface="Arial"/>
              </a:rPr>
              <a:t>languages</a:t>
            </a:r>
            <a:endParaRPr sz="2200">
              <a:latin typeface="Arial"/>
              <a:cs typeface="Arial"/>
            </a:endParaRPr>
          </a:p>
        </p:txBody>
      </p:sp>
      <p:sp>
        <p:nvSpPr>
          <p:cNvPr id="6" name="object 6"/>
          <p:cNvSpPr txBox="1"/>
          <p:nvPr/>
        </p:nvSpPr>
        <p:spPr>
          <a:xfrm>
            <a:off x="3415487" y="2613783"/>
            <a:ext cx="4429760" cy="695960"/>
          </a:xfrm>
          <a:prstGeom prst="rect">
            <a:avLst/>
          </a:prstGeom>
        </p:spPr>
        <p:txBody>
          <a:bodyPr vert="horz" wrap="square" lIns="0" tIns="12065" rIns="0" bIns="0" rtlCol="0">
            <a:spAutoFit/>
          </a:bodyPr>
          <a:lstStyle/>
          <a:p>
            <a:pPr marL="47625" marR="5080" indent="-35560">
              <a:lnSpc>
                <a:spcPct val="100000"/>
              </a:lnSpc>
              <a:spcBef>
                <a:spcPts val="95"/>
              </a:spcBef>
              <a:tabLst>
                <a:tab pos="740410" algn="l"/>
                <a:tab pos="1172210" algn="l"/>
                <a:tab pos="1830705" algn="l"/>
                <a:tab pos="2252980" algn="l"/>
                <a:tab pos="2820035" algn="l"/>
              </a:tabLst>
            </a:pPr>
            <a:r>
              <a:rPr sz="2200" spc="-135" dirty="0">
                <a:latin typeface="Arial"/>
                <a:cs typeface="Arial"/>
              </a:rPr>
              <a:t>used</a:t>
            </a:r>
            <a:r>
              <a:rPr sz="2200" dirty="0">
                <a:latin typeface="Times New Roman"/>
                <a:cs typeface="Times New Roman"/>
              </a:rPr>
              <a:t>	</a:t>
            </a:r>
            <a:r>
              <a:rPr sz="2200" spc="-210" dirty="0">
                <a:latin typeface="Arial"/>
                <a:cs typeface="Arial"/>
              </a:rPr>
              <a:t>as</a:t>
            </a:r>
            <a:r>
              <a:rPr sz="2200" dirty="0">
                <a:latin typeface="Times New Roman"/>
                <a:cs typeface="Times New Roman"/>
              </a:rPr>
              <a:t>	</a:t>
            </a:r>
            <a:r>
              <a:rPr sz="2200" spc="-30" dirty="0">
                <a:latin typeface="Arial"/>
                <a:cs typeface="Arial"/>
              </a:rPr>
              <a:t>par</a:t>
            </a:r>
            <a:r>
              <a:rPr sz="2200" spc="-15" dirty="0">
                <a:latin typeface="Arial"/>
                <a:cs typeface="Arial"/>
              </a:rPr>
              <a:t>t</a:t>
            </a:r>
            <a:r>
              <a:rPr sz="2200" dirty="0">
                <a:latin typeface="Times New Roman"/>
                <a:cs typeface="Times New Roman"/>
              </a:rPr>
              <a:t>	</a:t>
            </a:r>
            <a:r>
              <a:rPr sz="2200" dirty="0">
                <a:latin typeface="Arial"/>
                <a:cs typeface="Arial"/>
              </a:rPr>
              <a:t>o</a:t>
            </a:r>
            <a:r>
              <a:rPr sz="2200" spc="-5" dirty="0">
                <a:latin typeface="Arial"/>
                <a:cs typeface="Arial"/>
              </a:rPr>
              <a:t>f</a:t>
            </a:r>
            <a:r>
              <a:rPr sz="2200" dirty="0">
                <a:latin typeface="Times New Roman"/>
                <a:cs typeface="Times New Roman"/>
              </a:rPr>
              <a:t>	</a:t>
            </a:r>
            <a:r>
              <a:rPr sz="2200" spc="25" dirty="0">
                <a:latin typeface="Arial"/>
                <a:cs typeface="Arial"/>
              </a:rPr>
              <a:t>th</a:t>
            </a:r>
            <a:r>
              <a:rPr sz="2200" spc="-135" dirty="0">
                <a:latin typeface="Arial"/>
                <a:cs typeface="Arial"/>
              </a:rPr>
              <a:t>e</a:t>
            </a:r>
            <a:r>
              <a:rPr sz="2200" dirty="0">
                <a:latin typeface="Times New Roman"/>
                <a:cs typeface="Times New Roman"/>
              </a:rPr>
              <a:t>	</a:t>
            </a:r>
            <a:r>
              <a:rPr sz="2200" spc="-30" dirty="0">
                <a:latin typeface="Arial"/>
                <a:cs typeface="Arial"/>
              </a:rPr>
              <a:t>p</a:t>
            </a:r>
            <a:r>
              <a:rPr sz="2200" spc="-55" dirty="0">
                <a:latin typeface="Arial"/>
                <a:cs typeface="Arial"/>
              </a:rPr>
              <a:t>r</a:t>
            </a:r>
            <a:r>
              <a:rPr sz="2200" spc="-70" dirty="0">
                <a:latin typeface="Arial"/>
                <a:cs typeface="Arial"/>
              </a:rPr>
              <a:t>o</a:t>
            </a:r>
            <a:r>
              <a:rPr sz="2200" spc="-100" dirty="0">
                <a:latin typeface="Arial"/>
                <a:cs typeface="Arial"/>
              </a:rPr>
              <a:t>g</a:t>
            </a:r>
            <a:r>
              <a:rPr sz="2200" spc="-110" dirty="0">
                <a:latin typeface="Arial"/>
                <a:cs typeface="Arial"/>
              </a:rPr>
              <a:t>r</a:t>
            </a:r>
            <a:r>
              <a:rPr sz="2200" spc="-105" dirty="0">
                <a:latin typeface="Arial"/>
                <a:cs typeface="Arial"/>
              </a:rPr>
              <a:t>a</a:t>
            </a:r>
            <a:r>
              <a:rPr sz="2200" spc="-140" dirty="0">
                <a:latin typeface="Arial"/>
                <a:cs typeface="Arial"/>
              </a:rPr>
              <a:t>m</a:t>
            </a:r>
            <a:r>
              <a:rPr sz="2200" spc="-150" dirty="0">
                <a:latin typeface="Arial"/>
                <a:cs typeface="Arial"/>
              </a:rPr>
              <a:t>m</a:t>
            </a:r>
            <a:r>
              <a:rPr sz="2200" spc="-130" dirty="0">
                <a:latin typeface="Arial"/>
                <a:cs typeface="Arial"/>
              </a:rPr>
              <a:t>a</a:t>
            </a:r>
            <a:r>
              <a:rPr sz="2200" spc="65" dirty="0">
                <a:latin typeface="Arial"/>
                <a:cs typeface="Arial"/>
              </a:rPr>
              <a:t>ti</a:t>
            </a:r>
            <a:r>
              <a:rPr sz="2200" spc="-135" dirty="0">
                <a:latin typeface="Arial"/>
                <a:cs typeface="Arial"/>
              </a:rPr>
              <a:t>c </a:t>
            </a:r>
            <a:r>
              <a:rPr sz="2200" spc="-90" dirty="0">
                <a:latin typeface="Times New Roman"/>
                <a:cs typeface="Times New Roman"/>
              </a:rPr>
              <a:t> </a:t>
            </a:r>
            <a:r>
              <a:rPr sz="2200" spc="-200" dirty="0">
                <a:latin typeface="Arial"/>
                <a:cs typeface="Arial"/>
              </a:rPr>
              <a:t>XML</a:t>
            </a:r>
            <a:endParaRPr sz="2200">
              <a:latin typeface="Arial"/>
              <a:cs typeface="Arial"/>
            </a:endParaRPr>
          </a:p>
        </p:txBody>
      </p:sp>
      <p:sp>
        <p:nvSpPr>
          <p:cNvPr id="7" name="object 7"/>
          <p:cNvSpPr txBox="1"/>
          <p:nvPr/>
        </p:nvSpPr>
        <p:spPr>
          <a:xfrm>
            <a:off x="4148435" y="2949063"/>
            <a:ext cx="3698240" cy="360680"/>
          </a:xfrm>
          <a:prstGeom prst="rect">
            <a:avLst/>
          </a:prstGeom>
        </p:spPr>
        <p:txBody>
          <a:bodyPr vert="horz" wrap="square" lIns="0" tIns="12065" rIns="0" bIns="0" rtlCol="0">
            <a:spAutoFit/>
          </a:bodyPr>
          <a:lstStyle/>
          <a:p>
            <a:pPr marL="12700">
              <a:lnSpc>
                <a:spcPct val="100000"/>
              </a:lnSpc>
              <a:spcBef>
                <a:spcPts val="95"/>
              </a:spcBef>
              <a:tabLst>
                <a:tab pos="1369060" algn="l"/>
                <a:tab pos="1776095" algn="l"/>
                <a:tab pos="2437765" algn="l"/>
                <a:tab pos="3061335" algn="l"/>
              </a:tabLst>
            </a:pPr>
            <a:r>
              <a:rPr sz="2200" spc="-90" dirty="0">
                <a:latin typeface="Arial"/>
                <a:cs typeface="Arial"/>
              </a:rPr>
              <a:t>docu</a:t>
            </a:r>
            <a:r>
              <a:rPr sz="2200" spc="-125" dirty="0">
                <a:latin typeface="Arial"/>
                <a:cs typeface="Arial"/>
              </a:rPr>
              <a:t>m</a:t>
            </a:r>
            <a:r>
              <a:rPr sz="2200" spc="-105" dirty="0">
                <a:latin typeface="Arial"/>
                <a:cs typeface="Arial"/>
              </a:rPr>
              <a:t>e</a:t>
            </a:r>
            <a:r>
              <a:rPr sz="2200" spc="-120" dirty="0">
                <a:latin typeface="Arial"/>
                <a:cs typeface="Arial"/>
              </a:rPr>
              <a:t>n</a:t>
            </a:r>
            <a:r>
              <a:rPr sz="2200" spc="120" dirty="0">
                <a:latin typeface="Arial"/>
                <a:cs typeface="Arial"/>
              </a:rPr>
              <a:t>t</a:t>
            </a:r>
            <a:r>
              <a:rPr sz="2200" dirty="0">
                <a:latin typeface="Times New Roman"/>
                <a:cs typeface="Times New Roman"/>
              </a:rPr>
              <a:t>	</a:t>
            </a:r>
            <a:r>
              <a:rPr sz="2200" spc="15" dirty="0">
                <a:latin typeface="Arial"/>
                <a:cs typeface="Arial"/>
              </a:rPr>
              <a:t>i</a:t>
            </a:r>
            <a:r>
              <a:rPr sz="2200" spc="-70" dirty="0">
                <a:latin typeface="Arial"/>
                <a:cs typeface="Arial"/>
              </a:rPr>
              <a:t>n</a:t>
            </a:r>
            <a:r>
              <a:rPr sz="2200" dirty="0">
                <a:latin typeface="Times New Roman"/>
                <a:cs typeface="Times New Roman"/>
              </a:rPr>
              <a:t>	</a:t>
            </a:r>
            <a:r>
              <a:rPr sz="2200" spc="-300" dirty="0">
                <a:latin typeface="Arial"/>
                <a:cs typeface="Arial"/>
              </a:rPr>
              <a:t>PHP</a:t>
            </a:r>
            <a:r>
              <a:rPr sz="2200" dirty="0">
                <a:latin typeface="Times New Roman"/>
                <a:cs typeface="Times New Roman"/>
              </a:rPr>
              <a:t>	</a:t>
            </a:r>
            <a:r>
              <a:rPr sz="2200" spc="-105" dirty="0">
                <a:latin typeface="Arial"/>
                <a:cs typeface="Arial"/>
              </a:rPr>
              <a:t>and</a:t>
            </a:r>
            <a:r>
              <a:rPr sz="2200" dirty="0">
                <a:latin typeface="Times New Roman"/>
                <a:cs typeface="Times New Roman"/>
              </a:rPr>
              <a:t>	</a:t>
            </a:r>
            <a:r>
              <a:rPr sz="2200" spc="-70" dirty="0">
                <a:latin typeface="Arial"/>
                <a:cs typeface="Arial"/>
              </a:rPr>
              <a:t>o</a:t>
            </a:r>
            <a:r>
              <a:rPr sz="2200" spc="-15" dirty="0">
                <a:latin typeface="Arial"/>
                <a:cs typeface="Arial"/>
              </a:rPr>
              <a:t>ther</a:t>
            </a:r>
            <a:endParaRPr sz="2200">
              <a:latin typeface="Arial"/>
              <a:cs typeface="Arial"/>
            </a:endParaRPr>
          </a:p>
        </p:txBody>
      </p:sp>
      <p:sp>
        <p:nvSpPr>
          <p:cNvPr id="8" name="object 8"/>
          <p:cNvSpPr txBox="1"/>
          <p:nvPr/>
        </p:nvSpPr>
        <p:spPr>
          <a:xfrm>
            <a:off x="841047" y="3839334"/>
            <a:ext cx="7004050" cy="695960"/>
          </a:xfrm>
          <a:prstGeom prst="rect">
            <a:avLst/>
          </a:prstGeom>
        </p:spPr>
        <p:txBody>
          <a:bodyPr vert="horz" wrap="square" lIns="0" tIns="12065" rIns="0" bIns="0" rtlCol="0">
            <a:spAutoFit/>
          </a:bodyPr>
          <a:lstStyle/>
          <a:p>
            <a:pPr marL="12700" marR="5080">
              <a:lnSpc>
                <a:spcPct val="100000"/>
              </a:lnSpc>
              <a:spcBef>
                <a:spcPts val="95"/>
              </a:spcBef>
              <a:buSzPct val="95454"/>
              <a:buFont typeface="Wingdings"/>
              <a:buChar char=""/>
              <a:tabLst>
                <a:tab pos="262890" algn="l"/>
              </a:tabLst>
            </a:pPr>
            <a:r>
              <a:rPr sz="2200" spc="-170" dirty="0">
                <a:latin typeface="Arial"/>
                <a:cs typeface="Arial"/>
              </a:rPr>
              <a:t>XPath </a:t>
            </a:r>
            <a:r>
              <a:rPr sz="2200" spc="-175" dirty="0">
                <a:latin typeface="Arial"/>
                <a:cs typeface="Arial"/>
              </a:rPr>
              <a:t>uses a </a:t>
            </a:r>
            <a:r>
              <a:rPr sz="2200" spc="-125" dirty="0">
                <a:latin typeface="Arial"/>
                <a:cs typeface="Arial"/>
              </a:rPr>
              <a:t>syntax </a:t>
            </a:r>
            <a:r>
              <a:rPr sz="2200" spc="-5" dirty="0">
                <a:latin typeface="Arial"/>
                <a:cs typeface="Arial"/>
              </a:rPr>
              <a:t>that </a:t>
            </a:r>
            <a:r>
              <a:rPr sz="2200" spc="-114" dirty="0">
                <a:latin typeface="Arial"/>
                <a:cs typeface="Arial"/>
              </a:rPr>
              <a:t>is </a:t>
            </a:r>
            <a:r>
              <a:rPr sz="2200" spc="-60" dirty="0">
                <a:latin typeface="Arial"/>
                <a:cs typeface="Arial"/>
              </a:rPr>
              <a:t>similar </a:t>
            </a:r>
            <a:r>
              <a:rPr sz="2200" spc="10" dirty="0">
                <a:latin typeface="Arial"/>
                <a:cs typeface="Arial"/>
              </a:rPr>
              <a:t>to </a:t>
            </a:r>
            <a:r>
              <a:rPr sz="2200" spc="-30" dirty="0">
                <a:latin typeface="Arial"/>
                <a:cs typeface="Arial"/>
              </a:rPr>
              <a:t>the </a:t>
            </a:r>
            <a:r>
              <a:rPr sz="2200" spc="-95" dirty="0">
                <a:latin typeface="Arial"/>
                <a:cs typeface="Arial"/>
              </a:rPr>
              <a:t>one </a:t>
            </a:r>
            <a:r>
              <a:rPr sz="2200" spc="-135" dirty="0">
                <a:latin typeface="Arial"/>
                <a:cs typeface="Arial"/>
              </a:rPr>
              <a:t>used </a:t>
            </a:r>
            <a:r>
              <a:rPr sz="2200" spc="-25" dirty="0">
                <a:latin typeface="Arial"/>
                <a:cs typeface="Arial"/>
              </a:rPr>
              <a:t>in </a:t>
            </a:r>
            <a:r>
              <a:rPr sz="2200" spc="-70" dirty="0">
                <a:latin typeface="Arial"/>
                <a:cs typeface="Arial"/>
              </a:rPr>
              <a:t>most  operating </a:t>
            </a:r>
            <a:r>
              <a:rPr sz="2200" spc="-150" dirty="0">
                <a:latin typeface="Arial"/>
                <a:cs typeface="Arial"/>
              </a:rPr>
              <a:t>systems </a:t>
            </a:r>
            <a:r>
              <a:rPr sz="2200" spc="10" dirty="0">
                <a:latin typeface="Arial"/>
                <a:cs typeface="Arial"/>
              </a:rPr>
              <a:t>to </a:t>
            </a:r>
            <a:r>
              <a:rPr sz="2200" spc="-195" dirty="0">
                <a:latin typeface="Arial"/>
                <a:cs typeface="Arial"/>
              </a:rPr>
              <a:t>access</a:t>
            </a:r>
            <a:r>
              <a:rPr sz="2200" spc="-190" dirty="0">
                <a:latin typeface="Arial"/>
                <a:cs typeface="Arial"/>
              </a:rPr>
              <a:t> </a:t>
            </a:r>
            <a:r>
              <a:rPr sz="2200" spc="-60" dirty="0">
                <a:latin typeface="Arial"/>
                <a:cs typeface="Arial"/>
              </a:rPr>
              <a:t>directories.</a:t>
            </a:r>
            <a:endParaRPr sz="2200">
              <a:latin typeface="Arial"/>
              <a:cs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50" y="248152"/>
            <a:ext cx="1337310" cy="696595"/>
          </a:xfrm>
          <a:prstGeom prst="rect">
            <a:avLst/>
          </a:prstGeom>
        </p:spPr>
        <p:txBody>
          <a:bodyPr vert="horz" wrap="square" lIns="0" tIns="13335" rIns="0" bIns="0" rtlCol="0">
            <a:spAutoFit/>
          </a:bodyPr>
          <a:lstStyle/>
          <a:p>
            <a:pPr marL="12700">
              <a:lnSpc>
                <a:spcPct val="100000"/>
              </a:lnSpc>
              <a:spcBef>
                <a:spcPts val="105"/>
              </a:spcBef>
            </a:pPr>
            <a:r>
              <a:rPr spc="-660" dirty="0"/>
              <a:t>X</a:t>
            </a:r>
            <a:r>
              <a:rPr spc="-755" dirty="0"/>
              <a:t>P</a:t>
            </a:r>
            <a:r>
              <a:rPr spc="-380" dirty="0"/>
              <a:t>a</a:t>
            </a:r>
            <a:r>
              <a:rPr spc="55" dirty="0"/>
              <a:t>th</a:t>
            </a:r>
          </a:p>
        </p:txBody>
      </p:sp>
      <p:sp>
        <p:nvSpPr>
          <p:cNvPr id="3" name="object 3"/>
          <p:cNvSpPr txBox="1"/>
          <p:nvPr/>
        </p:nvSpPr>
        <p:spPr>
          <a:xfrm>
            <a:off x="993450" y="842513"/>
            <a:ext cx="2071370"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Georgia"/>
                <a:cs typeface="Georgia"/>
              </a:rPr>
              <a:t>Learn </a:t>
            </a:r>
            <a:r>
              <a:rPr sz="1500" spc="5" dirty="0">
                <a:latin typeface="Georgia"/>
                <a:cs typeface="Georgia"/>
              </a:rPr>
              <a:t>through</a:t>
            </a:r>
            <a:r>
              <a:rPr sz="1500" spc="-15" dirty="0">
                <a:latin typeface="Georgia"/>
                <a:cs typeface="Georgia"/>
              </a:rPr>
              <a:t> </a:t>
            </a:r>
            <a:r>
              <a:rPr sz="1500" spc="55" dirty="0">
                <a:latin typeface="Georgia"/>
                <a:cs typeface="Georgia"/>
              </a:rPr>
              <a:t>example</a:t>
            </a:r>
            <a:endParaRPr sz="1500">
              <a:latin typeface="Georgia"/>
              <a:cs typeface="Georgia"/>
            </a:endParaRPr>
          </a:p>
        </p:txBody>
      </p:sp>
      <p:grpSp>
        <p:nvGrpSpPr>
          <p:cNvPr id="4" name="object 4"/>
          <p:cNvGrpSpPr/>
          <p:nvPr/>
        </p:nvGrpSpPr>
        <p:grpSpPr>
          <a:xfrm>
            <a:off x="64007" y="0"/>
            <a:ext cx="7917183" cy="6400800"/>
            <a:chOff x="64007" y="381000"/>
            <a:chExt cx="7917183" cy="6019800"/>
          </a:xfrm>
        </p:grpSpPr>
        <p:sp>
          <p:nvSpPr>
            <p:cNvPr id="5" name="object 5"/>
            <p:cNvSpPr/>
            <p:nvPr/>
          </p:nvSpPr>
          <p:spPr>
            <a:xfrm>
              <a:off x="989444" y="381000"/>
              <a:ext cx="6991746" cy="60198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5155" y="4696967"/>
              <a:ext cx="3675888" cy="101803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4007" y="4677155"/>
              <a:ext cx="3779519" cy="111404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52399" y="4724400"/>
              <a:ext cx="3581399" cy="923330"/>
            </a:xfrm>
            <a:prstGeom prst="rect">
              <a:avLst/>
            </a:prstGeom>
            <a:blipFill>
              <a:blip r:embed="rId5" cstate="print"/>
              <a:stretch>
                <a:fillRect/>
              </a:stretch>
            </a:blipFill>
          </p:spPr>
          <p:txBody>
            <a:bodyPr wrap="square" lIns="0" tIns="0" rIns="0" bIns="0" rtlCol="0"/>
            <a:lstStyle/>
            <a:p>
              <a:endParaRPr/>
            </a:p>
          </p:txBody>
        </p:sp>
      </p:grpSp>
      <p:sp>
        <p:nvSpPr>
          <p:cNvPr id="9" name="object 9"/>
          <p:cNvSpPr txBox="1"/>
          <p:nvPr/>
        </p:nvSpPr>
        <p:spPr>
          <a:xfrm>
            <a:off x="152400" y="4724400"/>
            <a:ext cx="3581400" cy="923925"/>
          </a:xfrm>
          <a:prstGeom prst="rect">
            <a:avLst/>
          </a:prstGeom>
          <a:ln w="9524">
            <a:solidFill>
              <a:srgbClr val="000000"/>
            </a:solidFill>
          </a:ln>
        </p:spPr>
        <p:txBody>
          <a:bodyPr vert="horz" wrap="square" lIns="0" tIns="31750" rIns="0" bIns="0" rtlCol="0">
            <a:spAutoFit/>
          </a:bodyPr>
          <a:lstStyle/>
          <a:p>
            <a:pPr marL="91440" marR="116839">
              <a:lnSpc>
                <a:spcPct val="100000"/>
              </a:lnSpc>
              <a:spcBef>
                <a:spcPts val="250"/>
              </a:spcBef>
            </a:pPr>
            <a:r>
              <a:rPr sz="1800" spc="-120" dirty="0">
                <a:latin typeface="Arial"/>
                <a:cs typeface="Arial"/>
              </a:rPr>
              <a:t>This </a:t>
            </a:r>
            <a:r>
              <a:rPr sz="1800" spc="-105" dirty="0">
                <a:latin typeface="Arial"/>
                <a:cs typeface="Arial"/>
              </a:rPr>
              <a:t>used </a:t>
            </a:r>
            <a:r>
              <a:rPr sz="1800" spc="-60" dirty="0">
                <a:latin typeface="Arial"/>
                <a:cs typeface="Arial"/>
              </a:rPr>
              <a:t>when </a:t>
            </a:r>
            <a:r>
              <a:rPr sz="1800" spc="-75" dirty="0">
                <a:latin typeface="Arial"/>
                <a:cs typeface="Arial"/>
              </a:rPr>
              <a:t>you </a:t>
            </a:r>
            <a:r>
              <a:rPr sz="1800" spc="-40" dirty="0">
                <a:latin typeface="Arial"/>
                <a:cs typeface="Arial"/>
              </a:rPr>
              <a:t>want </a:t>
            </a:r>
            <a:r>
              <a:rPr sz="1800" spc="15" dirty="0">
                <a:latin typeface="Arial"/>
                <a:cs typeface="Arial"/>
              </a:rPr>
              <a:t>to </a:t>
            </a:r>
            <a:r>
              <a:rPr sz="1800" spc="-50" dirty="0">
                <a:latin typeface="Arial"/>
                <a:cs typeface="Arial"/>
              </a:rPr>
              <a:t>look</a:t>
            </a:r>
            <a:r>
              <a:rPr sz="1800" spc="-270" dirty="0">
                <a:latin typeface="Arial"/>
                <a:cs typeface="Arial"/>
              </a:rPr>
              <a:t> </a:t>
            </a:r>
            <a:r>
              <a:rPr sz="1800" spc="-10" dirty="0">
                <a:latin typeface="Arial"/>
                <a:cs typeface="Arial"/>
              </a:rPr>
              <a:t>for  </a:t>
            </a:r>
            <a:r>
              <a:rPr sz="1800" spc="-40" dirty="0">
                <a:latin typeface="Arial"/>
                <a:cs typeface="Arial"/>
              </a:rPr>
              <a:t>particular </a:t>
            </a:r>
            <a:r>
              <a:rPr sz="1800" spc="-70" dirty="0">
                <a:latin typeface="Arial"/>
                <a:cs typeface="Arial"/>
              </a:rPr>
              <a:t>data, </a:t>
            </a:r>
            <a:r>
              <a:rPr sz="1800" spc="-65" dirty="0">
                <a:latin typeface="Arial"/>
                <a:cs typeface="Arial"/>
              </a:rPr>
              <a:t>like </a:t>
            </a:r>
            <a:r>
              <a:rPr sz="1800" spc="-40" dirty="0">
                <a:latin typeface="Arial"/>
                <a:cs typeface="Arial"/>
              </a:rPr>
              <a:t>just </a:t>
            </a:r>
            <a:r>
              <a:rPr sz="1800" spc="-20" dirty="0">
                <a:latin typeface="Arial"/>
                <a:cs typeface="Arial"/>
              </a:rPr>
              <a:t>the </a:t>
            </a:r>
            <a:r>
              <a:rPr sz="1800" spc="-45" dirty="0">
                <a:latin typeface="Arial"/>
                <a:cs typeface="Arial"/>
              </a:rPr>
              <a:t>artist’s  </a:t>
            </a:r>
            <a:r>
              <a:rPr sz="1800" spc="-95" dirty="0">
                <a:latin typeface="Arial"/>
                <a:cs typeface="Arial"/>
              </a:rPr>
              <a:t>name </a:t>
            </a:r>
            <a:r>
              <a:rPr sz="1800" spc="-5" dirty="0">
                <a:latin typeface="Arial"/>
                <a:cs typeface="Arial"/>
              </a:rPr>
              <a:t>for </a:t>
            </a:r>
            <a:r>
              <a:rPr sz="1800" spc="-140" dirty="0">
                <a:latin typeface="Arial"/>
                <a:cs typeface="Arial"/>
              </a:rPr>
              <a:t>a </a:t>
            </a:r>
            <a:r>
              <a:rPr sz="1800" spc="-40" dirty="0">
                <a:latin typeface="Arial"/>
                <a:cs typeface="Arial"/>
              </a:rPr>
              <a:t>particular</a:t>
            </a:r>
            <a:r>
              <a:rPr sz="1800" spc="-130" dirty="0">
                <a:latin typeface="Arial"/>
                <a:cs typeface="Arial"/>
              </a:rPr>
              <a:t> </a:t>
            </a:r>
            <a:r>
              <a:rPr sz="1800" spc="-50" dirty="0">
                <a:latin typeface="Arial"/>
                <a:cs typeface="Arial"/>
              </a:rPr>
              <a:t>painting</a:t>
            </a:r>
            <a:endParaRPr sz="1800">
              <a:latin typeface="Arial"/>
              <a:cs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400" y="2266950"/>
            <a:ext cx="3754754" cy="667490"/>
          </a:xfrm>
          <a:prstGeom prst="rect">
            <a:avLst/>
          </a:prstGeom>
        </p:spPr>
        <p:txBody>
          <a:bodyPr vert="horz" wrap="square" lIns="0" tIns="51435" rIns="0" bIns="0" rtlCol="0">
            <a:spAutoFit/>
          </a:bodyPr>
          <a:lstStyle/>
          <a:p>
            <a:pPr marL="12700">
              <a:lnSpc>
                <a:spcPct val="100000"/>
              </a:lnSpc>
              <a:spcBef>
                <a:spcPts val="590"/>
              </a:spcBef>
            </a:pPr>
            <a:r>
              <a:rPr sz="4000" b="1" spc="-355" dirty="0">
                <a:solidFill>
                  <a:srgbClr val="3F3F3F"/>
                </a:solidFill>
                <a:latin typeface="Times New Roman" pitchFamily="18" charset="0"/>
                <a:cs typeface="Times New Roman" pitchFamily="18" charset="0"/>
              </a:rPr>
              <a:t>XML</a:t>
            </a:r>
            <a:r>
              <a:rPr sz="4000" b="1" spc="-270" dirty="0">
                <a:solidFill>
                  <a:srgbClr val="3F3F3F"/>
                </a:solidFill>
                <a:latin typeface="Times New Roman" pitchFamily="18" charset="0"/>
                <a:cs typeface="Times New Roman" pitchFamily="18" charset="0"/>
              </a:rPr>
              <a:t> </a:t>
            </a:r>
            <a:r>
              <a:rPr sz="4000" b="1" spc="-565" dirty="0">
                <a:solidFill>
                  <a:srgbClr val="1F487C"/>
                </a:solidFill>
                <a:latin typeface="Times New Roman" pitchFamily="18" charset="0"/>
                <a:cs typeface="Times New Roman" pitchFamily="18" charset="0"/>
              </a:rPr>
              <a:t>PROCESSING</a:t>
            </a:r>
            <a:endParaRPr sz="4000" dirty="0">
              <a:latin typeface="Times New Roman" pitchFamily="18" charset="0"/>
              <a:cs typeface="Times New Roman"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385" dirty="0">
                <a:latin typeface="Times New Roman" pitchFamily="18" charset="0"/>
                <a:cs typeface="Times New Roman" pitchFamily="18" charset="0"/>
              </a:rPr>
              <a:t>XML</a:t>
            </a:r>
            <a:r>
              <a:rPr spc="-295" dirty="0">
                <a:latin typeface="Times New Roman" pitchFamily="18" charset="0"/>
                <a:cs typeface="Times New Roman" pitchFamily="18" charset="0"/>
              </a:rPr>
              <a:t> </a:t>
            </a:r>
            <a:r>
              <a:rPr spc="-285" dirty="0">
                <a:latin typeface="Times New Roman" pitchFamily="18" charset="0"/>
                <a:cs typeface="Times New Roman" pitchFamily="18" charset="0"/>
              </a:rPr>
              <a:t>Processing</a:t>
            </a:r>
          </a:p>
        </p:txBody>
      </p:sp>
      <p:sp>
        <p:nvSpPr>
          <p:cNvPr id="3" name="object 3"/>
          <p:cNvSpPr txBox="1"/>
          <p:nvPr/>
        </p:nvSpPr>
        <p:spPr>
          <a:xfrm>
            <a:off x="993450" y="1662756"/>
            <a:ext cx="7156450" cy="695960"/>
          </a:xfrm>
          <a:prstGeom prst="rect">
            <a:avLst/>
          </a:prstGeom>
        </p:spPr>
        <p:txBody>
          <a:bodyPr vert="horz" wrap="square" lIns="0" tIns="12065" rIns="0" bIns="0" rtlCol="0">
            <a:spAutoFit/>
          </a:bodyPr>
          <a:lstStyle/>
          <a:p>
            <a:pPr marL="12700">
              <a:lnSpc>
                <a:spcPct val="100000"/>
              </a:lnSpc>
              <a:spcBef>
                <a:spcPts val="95"/>
              </a:spcBef>
              <a:tabLst>
                <a:tab pos="737870" algn="l"/>
                <a:tab pos="2167890" algn="l"/>
                <a:tab pos="2603500" algn="l"/>
                <a:tab pos="3327400" algn="l"/>
                <a:tab pos="4740275" algn="l"/>
                <a:tab pos="5393690" algn="l"/>
                <a:tab pos="6242050" algn="l"/>
              </a:tabLst>
            </a:pPr>
            <a:r>
              <a:rPr sz="2200" spc="-130" dirty="0">
                <a:latin typeface="Times New Roman" pitchFamily="18" charset="0"/>
                <a:cs typeface="Times New Roman" pitchFamily="18" charset="0"/>
              </a:rPr>
              <a:t>X</a:t>
            </a:r>
            <a:r>
              <a:rPr sz="2200" spc="-170" dirty="0">
                <a:latin typeface="Times New Roman" pitchFamily="18" charset="0"/>
                <a:cs typeface="Times New Roman" pitchFamily="18" charset="0"/>
              </a:rPr>
              <a:t>M</a:t>
            </a:r>
            <a:r>
              <a:rPr sz="2200" spc="-300" dirty="0">
                <a:latin typeface="Times New Roman" pitchFamily="18" charset="0"/>
                <a:cs typeface="Times New Roman" pitchFamily="18" charset="0"/>
              </a:rPr>
              <a:t>L</a:t>
            </a:r>
            <a:r>
              <a:rPr sz="2200" dirty="0">
                <a:latin typeface="Times New Roman" pitchFamily="18" charset="0"/>
                <a:cs typeface="Times New Roman" pitchFamily="18" charset="0"/>
              </a:rPr>
              <a:t>	</a:t>
            </a:r>
            <a:r>
              <a:rPr sz="2200" spc="-30" dirty="0">
                <a:latin typeface="Times New Roman" pitchFamily="18" charset="0"/>
                <a:cs typeface="Times New Roman" pitchFamily="18" charset="0"/>
              </a:rPr>
              <a:t>p</a:t>
            </a:r>
            <a:r>
              <a:rPr sz="2200" spc="-55" dirty="0">
                <a:latin typeface="Times New Roman" pitchFamily="18" charset="0"/>
                <a:cs typeface="Times New Roman" pitchFamily="18" charset="0"/>
              </a:rPr>
              <a:t>r</a:t>
            </a:r>
            <a:r>
              <a:rPr sz="2200" spc="-160" dirty="0">
                <a:latin typeface="Times New Roman" pitchFamily="18" charset="0"/>
                <a:cs typeface="Times New Roman" pitchFamily="18" charset="0"/>
              </a:rPr>
              <a:t>ocess</a:t>
            </a:r>
            <a:r>
              <a:rPr sz="2200" spc="-65" dirty="0">
                <a:latin typeface="Times New Roman" pitchFamily="18" charset="0"/>
                <a:cs typeface="Times New Roman" pitchFamily="18" charset="0"/>
              </a:rPr>
              <a:t>i</a:t>
            </a:r>
            <a:r>
              <a:rPr sz="2200" spc="-135" dirty="0">
                <a:latin typeface="Times New Roman" pitchFamily="18" charset="0"/>
                <a:cs typeface="Times New Roman" pitchFamily="18" charset="0"/>
              </a:rPr>
              <a:t>n</a:t>
            </a:r>
            <a:r>
              <a:rPr sz="2200" spc="-130" dirty="0">
                <a:latin typeface="Times New Roman" pitchFamily="18" charset="0"/>
                <a:cs typeface="Times New Roman" pitchFamily="18" charset="0"/>
              </a:rPr>
              <a:t>g</a:t>
            </a:r>
            <a:r>
              <a:rPr sz="2200" dirty="0">
                <a:latin typeface="Times New Roman" pitchFamily="18" charset="0"/>
                <a:cs typeface="Times New Roman" pitchFamily="18" charset="0"/>
              </a:rPr>
              <a:t>	</a:t>
            </a:r>
            <a:r>
              <a:rPr sz="2200" spc="10" dirty="0">
                <a:latin typeface="Times New Roman" pitchFamily="18" charset="0"/>
                <a:cs typeface="Times New Roman" pitchFamily="18" charset="0"/>
              </a:rPr>
              <a:t>i</a:t>
            </a:r>
            <a:r>
              <a:rPr sz="2200" spc="-70" dirty="0">
                <a:latin typeface="Times New Roman" pitchFamily="18" charset="0"/>
                <a:cs typeface="Times New Roman" pitchFamily="18" charset="0"/>
              </a:rPr>
              <a:t>n</a:t>
            </a:r>
            <a:r>
              <a:rPr sz="2200" dirty="0">
                <a:latin typeface="Times New Roman" pitchFamily="18" charset="0"/>
                <a:cs typeface="Times New Roman" pitchFamily="18" charset="0"/>
              </a:rPr>
              <a:t>	</a:t>
            </a:r>
            <a:r>
              <a:rPr sz="2200" spc="-280" dirty="0">
                <a:latin typeface="Times New Roman" pitchFamily="18" charset="0"/>
                <a:cs typeface="Times New Roman" pitchFamily="18" charset="0"/>
              </a:rPr>
              <a:t>PH</a:t>
            </a:r>
            <a:r>
              <a:rPr sz="2200" spc="-605" dirty="0">
                <a:latin typeface="Times New Roman" pitchFamily="18" charset="0"/>
                <a:cs typeface="Times New Roman" pitchFamily="18" charset="0"/>
              </a:rPr>
              <a:t>P</a:t>
            </a:r>
            <a:r>
              <a:rPr sz="2200" spc="-65" dirty="0">
                <a:latin typeface="Times New Roman" pitchFamily="18" charset="0"/>
                <a:cs typeface="Times New Roman" pitchFamily="18" charset="0"/>
              </a:rPr>
              <a:t>,</a:t>
            </a:r>
            <a:r>
              <a:rPr sz="2200" dirty="0">
                <a:latin typeface="Times New Roman" pitchFamily="18" charset="0"/>
                <a:cs typeface="Times New Roman" pitchFamily="18" charset="0"/>
              </a:rPr>
              <a:t>	</a:t>
            </a:r>
            <a:r>
              <a:rPr sz="2200" spc="-270" dirty="0">
                <a:latin typeface="Times New Roman" pitchFamily="18" charset="0"/>
                <a:cs typeface="Times New Roman" pitchFamily="18" charset="0"/>
              </a:rPr>
              <a:t>J</a:t>
            </a:r>
            <a:r>
              <a:rPr sz="2200" spc="-340" dirty="0">
                <a:latin typeface="Times New Roman" pitchFamily="18" charset="0"/>
                <a:cs typeface="Times New Roman" pitchFamily="18" charset="0"/>
              </a:rPr>
              <a:t>a</a:t>
            </a:r>
            <a:r>
              <a:rPr sz="2200" spc="-145" dirty="0">
                <a:latin typeface="Times New Roman" pitchFamily="18" charset="0"/>
                <a:cs typeface="Times New Roman" pitchFamily="18" charset="0"/>
              </a:rPr>
              <a:t>v</a:t>
            </a:r>
            <a:r>
              <a:rPr sz="2200" spc="-150" dirty="0">
                <a:latin typeface="Times New Roman" pitchFamily="18" charset="0"/>
                <a:cs typeface="Times New Roman" pitchFamily="18" charset="0"/>
              </a:rPr>
              <a:t>aScri</a:t>
            </a:r>
            <a:r>
              <a:rPr sz="2200" spc="-95" dirty="0">
                <a:latin typeface="Times New Roman" pitchFamily="18" charset="0"/>
                <a:cs typeface="Times New Roman" pitchFamily="18" charset="0"/>
              </a:rPr>
              <a:t>p</a:t>
            </a:r>
            <a:r>
              <a:rPr sz="2200" spc="30" dirty="0">
                <a:latin typeface="Times New Roman" pitchFamily="18" charset="0"/>
                <a:cs typeface="Times New Roman" pitchFamily="18" charset="0"/>
              </a:rPr>
              <a:t>t,</a:t>
            </a:r>
            <a:r>
              <a:rPr sz="2200" dirty="0">
                <a:latin typeface="Times New Roman" pitchFamily="18" charset="0"/>
                <a:cs typeface="Times New Roman" pitchFamily="18" charset="0"/>
              </a:rPr>
              <a:t>	</a:t>
            </a:r>
            <a:r>
              <a:rPr sz="2200" spc="-105" dirty="0">
                <a:latin typeface="Times New Roman" pitchFamily="18" charset="0"/>
                <a:cs typeface="Times New Roman" pitchFamily="18" charset="0"/>
              </a:rPr>
              <a:t>and</a:t>
            </a:r>
            <a:r>
              <a:rPr sz="2200" dirty="0">
                <a:latin typeface="Times New Roman" pitchFamily="18" charset="0"/>
                <a:cs typeface="Times New Roman" pitchFamily="18" charset="0"/>
              </a:rPr>
              <a:t>	</a:t>
            </a:r>
            <a:r>
              <a:rPr sz="2200" spc="-30" dirty="0">
                <a:latin typeface="Times New Roman" pitchFamily="18" charset="0"/>
                <a:cs typeface="Times New Roman" pitchFamily="18" charset="0"/>
              </a:rPr>
              <a:t>othe</a:t>
            </a:r>
            <a:r>
              <a:rPr sz="2200" spc="-20" dirty="0">
                <a:latin typeface="Times New Roman" pitchFamily="18" charset="0"/>
                <a:cs typeface="Times New Roman" pitchFamily="18" charset="0"/>
              </a:rPr>
              <a:t>r</a:t>
            </a:r>
            <a:r>
              <a:rPr sz="2200" dirty="0">
                <a:latin typeface="Times New Roman" pitchFamily="18" charset="0"/>
                <a:cs typeface="Times New Roman" pitchFamily="18" charset="0"/>
              </a:rPr>
              <a:t>	</a:t>
            </a:r>
            <a:r>
              <a:rPr sz="2200" spc="-75" dirty="0">
                <a:latin typeface="Times New Roman" pitchFamily="18" charset="0"/>
                <a:cs typeface="Times New Roman" pitchFamily="18" charset="0"/>
              </a:rPr>
              <a:t>mo</a:t>
            </a:r>
            <a:r>
              <a:rPr sz="2200" spc="-55" dirty="0">
                <a:latin typeface="Times New Roman" pitchFamily="18" charset="0"/>
                <a:cs typeface="Times New Roman" pitchFamily="18" charset="0"/>
              </a:rPr>
              <a:t>dern</a:t>
            </a:r>
            <a:endParaRPr sz="2200" dirty="0">
              <a:latin typeface="Times New Roman" pitchFamily="18" charset="0"/>
              <a:cs typeface="Times New Roman" pitchFamily="18" charset="0"/>
            </a:endParaRPr>
          </a:p>
          <a:p>
            <a:pPr marL="12700">
              <a:lnSpc>
                <a:spcPct val="100000"/>
              </a:lnSpc>
            </a:pPr>
            <a:r>
              <a:rPr sz="2200" spc="-75" dirty="0">
                <a:latin typeface="Times New Roman" pitchFamily="18" charset="0"/>
                <a:cs typeface="Times New Roman" pitchFamily="18" charset="0"/>
              </a:rPr>
              <a:t>development </a:t>
            </a:r>
            <a:r>
              <a:rPr sz="2200" spc="-80" dirty="0">
                <a:latin typeface="Times New Roman" pitchFamily="18" charset="0"/>
                <a:cs typeface="Times New Roman" pitchFamily="18" charset="0"/>
              </a:rPr>
              <a:t>environments </a:t>
            </a:r>
            <a:r>
              <a:rPr sz="2200" spc="-114" dirty="0">
                <a:latin typeface="Times New Roman" pitchFamily="18" charset="0"/>
                <a:cs typeface="Times New Roman" pitchFamily="18" charset="0"/>
              </a:rPr>
              <a:t>is </a:t>
            </a:r>
            <a:r>
              <a:rPr sz="2200" spc="-65" dirty="0">
                <a:latin typeface="Times New Roman" pitchFamily="18" charset="0"/>
                <a:cs typeface="Times New Roman" pitchFamily="18" charset="0"/>
              </a:rPr>
              <a:t>divided </a:t>
            </a:r>
            <a:r>
              <a:rPr sz="2200" spc="-15" dirty="0">
                <a:latin typeface="Times New Roman" pitchFamily="18" charset="0"/>
                <a:cs typeface="Times New Roman" pitchFamily="18" charset="0"/>
              </a:rPr>
              <a:t>into </a:t>
            </a:r>
            <a:r>
              <a:rPr sz="2200" dirty="0">
                <a:latin typeface="Times New Roman" pitchFamily="18" charset="0"/>
                <a:cs typeface="Times New Roman" pitchFamily="18" charset="0"/>
              </a:rPr>
              <a:t>two </a:t>
            </a:r>
            <a:r>
              <a:rPr sz="2200" spc="-130" dirty="0">
                <a:latin typeface="Times New Roman" pitchFamily="18" charset="0"/>
                <a:cs typeface="Times New Roman" pitchFamily="18" charset="0"/>
              </a:rPr>
              <a:t>basic</a:t>
            </a:r>
            <a:r>
              <a:rPr sz="2200" spc="-395" dirty="0">
                <a:latin typeface="Times New Roman" pitchFamily="18" charset="0"/>
                <a:cs typeface="Times New Roman" pitchFamily="18" charset="0"/>
              </a:rPr>
              <a:t> </a:t>
            </a:r>
            <a:r>
              <a:rPr sz="2200" spc="-90" dirty="0">
                <a:latin typeface="Times New Roman" pitchFamily="18" charset="0"/>
                <a:cs typeface="Times New Roman" pitchFamily="18" charset="0"/>
              </a:rPr>
              <a:t>styles</a:t>
            </a:r>
            <a:r>
              <a:rPr sz="2200" spc="-90" dirty="0">
                <a:latin typeface="Arial"/>
                <a:cs typeface="Arial"/>
              </a:rPr>
              <a:t>:</a:t>
            </a:r>
            <a:endParaRPr sz="2200" dirty="0">
              <a:latin typeface="Arial"/>
              <a:cs typeface="Arial"/>
            </a:endParaRPr>
          </a:p>
        </p:txBody>
      </p:sp>
      <p:sp>
        <p:nvSpPr>
          <p:cNvPr id="4" name="object 4"/>
          <p:cNvSpPr txBox="1"/>
          <p:nvPr/>
        </p:nvSpPr>
        <p:spPr>
          <a:xfrm>
            <a:off x="993445" y="2553077"/>
            <a:ext cx="4605655" cy="720069"/>
          </a:xfrm>
          <a:prstGeom prst="rect">
            <a:avLst/>
          </a:prstGeom>
        </p:spPr>
        <p:txBody>
          <a:bodyPr vert="horz" wrap="square" lIns="0" tIns="12065" rIns="0" bIns="0" rtlCol="0">
            <a:spAutoFit/>
          </a:bodyPr>
          <a:lstStyle/>
          <a:p>
            <a:pPr marL="354965" marR="5080" indent="-342900">
              <a:lnSpc>
                <a:spcPct val="100000"/>
              </a:lnSpc>
              <a:spcBef>
                <a:spcPts val="95"/>
              </a:spcBef>
              <a:buChar char="•"/>
              <a:tabLst>
                <a:tab pos="354965" algn="l"/>
                <a:tab pos="355600" algn="l"/>
                <a:tab pos="960119" algn="l"/>
                <a:tab pos="1200150" algn="l"/>
                <a:tab pos="1873885" algn="l"/>
                <a:tab pos="2396490" algn="l"/>
                <a:tab pos="2430145" algn="l"/>
                <a:tab pos="3016885" algn="l"/>
                <a:tab pos="3772535" algn="l"/>
                <a:tab pos="4147820" algn="l"/>
              </a:tabLst>
            </a:pPr>
            <a:r>
              <a:rPr sz="2400" spc="-165" dirty="0">
                <a:latin typeface="Times New Roman" pitchFamily="18" charset="0"/>
                <a:cs typeface="Times New Roman" pitchFamily="18" charset="0"/>
              </a:rPr>
              <a:t>The	</a:t>
            </a:r>
            <a:r>
              <a:rPr sz="2400" b="1" spc="-130" dirty="0">
                <a:latin typeface="Times New Roman" pitchFamily="18" charset="0"/>
                <a:cs typeface="Times New Roman" pitchFamily="18" charset="0"/>
              </a:rPr>
              <a:t>in-memory</a:t>
            </a:r>
            <a:r>
              <a:rPr sz="2400" spc="-130" dirty="0">
                <a:latin typeface="Times New Roman" pitchFamily="18" charset="0"/>
                <a:cs typeface="Times New Roman" pitchFamily="18" charset="0"/>
              </a:rPr>
              <a:t>		</a:t>
            </a:r>
            <a:r>
              <a:rPr sz="2400" b="1" spc="-160" dirty="0">
                <a:latin typeface="Times New Roman" pitchFamily="18" charset="0"/>
                <a:cs typeface="Times New Roman" pitchFamily="18" charset="0"/>
              </a:rPr>
              <a:t>approach</a:t>
            </a:r>
            <a:r>
              <a:rPr sz="2400" spc="-160" dirty="0">
                <a:latin typeface="Times New Roman" pitchFamily="18" charset="0"/>
                <a:cs typeface="Times New Roman" pitchFamily="18" charset="0"/>
              </a:rPr>
              <a:t>,	</a:t>
            </a:r>
            <a:r>
              <a:rPr sz="2400" spc="-65" dirty="0">
                <a:latin typeface="Times New Roman" pitchFamily="18" charset="0"/>
                <a:cs typeface="Times New Roman" pitchFamily="18" charset="0"/>
              </a:rPr>
              <a:t>which  </a:t>
            </a:r>
            <a:r>
              <a:rPr sz="2200" spc="-105" dirty="0">
                <a:latin typeface="Arial"/>
                <a:cs typeface="Arial"/>
              </a:rPr>
              <a:t>e</a:t>
            </a:r>
            <a:r>
              <a:rPr sz="2200" spc="-135" dirty="0">
                <a:latin typeface="Arial"/>
                <a:cs typeface="Arial"/>
              </a:rPr>
              <a:t>n</a:t>
            </a:r>
            <a:r>
              <a:rPr sz="2200" spc="65" dirty="0">
                <a:latin typeface="Arial"/>
                <a:cs typeface="Arial"/>
              </a:rPr>
              <a:t>ti</a:t>
            </a:r>
            <a:r>
              <a:rPr sz="2200" dirty="0">
                <a:latin typeface="Arial"/>
                <a:cs typeface="Arial"/>
              </a:rPr>
              <a:t>r</a:t>
            </a:r>
            <a:r>
              <a:rPr sz="2200" spc="-135" dirty="0">
                <a:latin typeface="Arial"/>
                <a:cs typeface="Arial"/>
              </a:rPr>
              <a:t>e</a:t>
            </a:r>
            <a:r>
              <a:rPr sz="2200" dirty="0">
                <a:latin typeface="Times New Roman"/>
                <a:cs typeface="Times New Roman"/>
              </a:rPr>
              <a:t>	</a:t>
            </a:r>
            <a:r>
              <a:rPr sz="2200" spc="-220" dirty="0">
                <a:latin typeface="Arial"/>
                <a:cs typeface="Arial"/>
              </a:rPr>
              <a:t>XM</a:t>
            </a:r>
            <a:r>
              <a:rPr sz="2200" spc="-160" dirty="0">
                <a:latin typeface="Arial"/>
                <a:cs typeface="Arial"/>
              </a:rPr>
              <a:t>L</a:t>
            </a:r>
            <a:r>
              <a:rPr sz="2200" dirty="0">
                <a:latin typeface="Times New Roman"/>
                <a:cs typeface="Times New Roman"/>
              </a:rPr>
              <a:t>	</a:t>
            </a:r>
            <a:r>
              <a:rPr sz="2200" spc="35" dirty="0">
                <a:latin typeface="Arial"/>
                <a:cs typeface="Arial"/>
              </a:rPr>
              <a:t>f</a:t>
            </a:r>
            <a:r>
              <a:rPr sz="2200" spc="30" dirty="0">
                <a:latin typeface="Arial"/>
                <a:cs typeface="Arial"/>
              </a:rPr>
              <a:t>i</a:t>
            </a:r>
            <a:r>
              <a:rPr sz="2200" spc="15" dirty="0">
                <a:latin typeface="Arial"/>
                <a:cs typeface="Arial"/>
              </a:rPr>
              <a:t>l</a:t>
            </a:r>
            <a:r>
              <a:rPr sz="2200" spc="-135" dirty="0">
                <a:latin typeface="Arial"/>
                <a:cs typeface="Arial"/>
              </a:rPr>
              <a:t>e</a:t>
            </a:r>
            <a:r>
              <a:rPr sz="2200" dirty="0">
                <a:latin typeface="Times New Roman"/>
                <a:cs typeface="Times New Roman"/>
              </a:rPr>
              <a:t>	</a:t>
            </a:r>
            <a:r>
              <a:rPr sz="2200" spc="15" dirty="0">
                <a:latin typeface="Arial"/>
                <a:cs typeface="Arial"/>
              </a:rPr>
              <a:t>i</a:t>
            </a:r>
            <a:r>
              <a:rPr sz="2200" spc="-85" dirty="0">
                <a:latin typeface="Arial"/>
                <a:cs typeface="Arial"/>
              </a:rPr>
              <a:t>n</a:t>
            </a:r>
            <a:r>
              <a:rPr sz="2200" spc="90" dirty="0">
                <a:latin typeface="Arial"/>
                <a:cs typeface="Arial"/>
              </a:rPr>
              <a:t>t</a:t>
            </a:r>
            <a:r>
              <a:rPr sz="2200" spc="-70" dirty="0">
                <a:latin typeface="Arial"/>
                <a:cs typeface="Arial"/>
              </a:rPr>
              <a:t>o</a:t>
            </a:r>
            <a:r>
              <a:rPr sz="2200" dirty="0">
                <a:latin typeface="Times New Roman"/>
                <a:cs typeface="Times New Roman"/>
              </a:rPr>
              <a:t>	</a:t>
            </a:r>
            <a:r>
              <a:rPr sz="2200" spc="-130" dirty="0">
                <a:latin typeface="Arial"/>
                <a:cs typeface="Arial"/>
              </a:rPr>
              <a:t>m</a:t>
            </a:r>
            <a:r>
              <a:rPr sz="2200" spc="-80" dirty="0">
                <a:latin typeface="Arial"/>
                <a:cs typeface="Arial"/>
              </a:rPr>
              <a:t>e</a:t>
            </a:r>
            <a:r>
              <a:rPr sz="2200" spc="-45" dirty="0">
                <a:latin typeface="Arial"/>
                <a:cs typeface="Arial"/>
              </a:rPr>
              <a:t>mo</a:t>
            </a:r>
            <a:r>
              <a:rPr sz="2200" spc="-10" dirty="0">
                <a:latin typeface="Arial"/>
                <a:cs typeface="Arial"/>
              </a:rPr>
              <a:t>r</a:t>
            </a:r>
            <a:r>
              <a:rPr sz="2200" spc="-110" dirty="0">
                <a:latin typeface="Arial"/>
                <a:cs typeface="Arial"/>
              </a:rPr>
              <a:t>y</a:t>
            </a:r>
            <a:r>
              <a:rPr sz="2200" dirty="0">
                <a:latin typeface="Times New Roman"/>
                <a:cs typeface="Times New Roman"/>
              </a:rPr>
              <a:t>	</a:t>
            </a:r>
            <a:r>
              <a:rPr sz="2200" spc="15" dirty="0">
                <a:latin typeface="Arial"/>
                <a:cs typeface="Arial"/>
              </a:rPr>
              <a:t>i</a:t>
            </a:r>
            <a:r>
              <a:rPr sz="2200" spc="-100" dirty="0">
                <a:latin typeface="Arial"/>
                <a:cs typeface="Arial"/>
              </a:rPr>
              <a:t>n</a:t>
            </a:r>
            <a:r>
              <a:rPr sz="2200" spc="90" dirty="0">
                <a:latin typeface="Arial"/>
                <a:cs typeface="Arial"/>
              </a:rPr>
              <a:t>t</a:t>
            </a:r>
            <a:r>
              <a:rPr sz="2200" spc="-70" dirty="0">
                <a:latin typeface="Arial"/>
                <a:cs typeface="Arial"/>
              </a:rPr>
              <a:t>o</a:t>
            </a:r>
            <a:endParaRPr sz="2200" dirty="0">
              <a:latin typeface="Arial"/>
              <a:cs typeface="Arial"/>
            </a:endParaRPr>
          </a:p>
        </p:txBody>
      </p:sp>
      <p:sp>
        <p:nvSpPr>
          <p:cNvPr id="5" name="object 5"/>
          <p:cNvSpPr txBox="1"/>
          <p:nvPr/>
        </p:nvSpPr>
        <p:spPr>
          <a:xfrm>
            <a:off x="5612241" y="2553077"/>
            <a:ext cx="2538730" cy="695960"/>
          </a:xfrm>
          <a:prstGeom prst="rect">
            <a:avLst/>
          </a:prstGeom>
        </p:spPr>
        <p:txBody>
          <a:bodyPr vert="horz" wrap="square" lIns="0" tIns="12065" rIns="0" bIns="0" rtlCol="0">
            <a:spAutoFit/>
          </a:bodyPr>
          <a:lstStyle/>
          <a:p>
            <a:pPr marL="146685" marR="5080" indent="-134620">
              <a:lnSpc>
                <a:spcPct val="100000"/>
              </a:lnSpc>
              <a:spcBef>
                <a:spcPts val="95"/>
              </a:spcBef>
              <a:tabLst>
                <a:tab pos="941069" algn="l"/>
                <a:tab pos="1108710" algn="l"/>
                <a:tab pos="1618615" algn="l"/>
                <a:tab pos="2023745" algn="l"/>
                <a:tab pos="2146935" algn="l"/>
              </a:tabLst>
            </a:pPr>
            <a:r>
              <a:rPr sz="2200" spc="15" dirty="0">
                <a:latin typeface="Times New Roman" pitchFamily="18" charset="0"/>
                <a:cs typeface="Times New Roman" pitchFamily="18" charset="0"/>
              </a:rPr>
              <a:t>i</a:t>
            </a:r>
            <a:r>
              <a:rPr sz="2200" spc="-110" dirty="0">
                <a:latin typeface="Times New Roman" pitchFamily="18" charset="0"/>
                <a:cs typeface="Times New Roman" pitchFamily="18" charset="0"/>
              </a:rPr>
              <a:t>n</a:t>
            </a:r>
            <a:r>
              <a:rPr sz="2200" spc="-130" dirty="0">
                <a:latin typeface="Times New Roman" pitchFamily="18" charset="0"/>
                <a:cs typeface="Times New Roman" pitchFamily="18" charset="0"/>
              </a:rPr>
              <a:t>v</a:t>
            </a:r>
            <a:r>
              <a:rPr sz="2200" spc="-70" dirty="0">
                <a:latin typeface="Times New Roman" pitchFamily="18" charset="0"/>
                <a:cs typeface="Times New Roman" pitchFamily="18" charset="0"/>
              </a:rPr>
              <a:t>o</a:t>
            </a:r>
            <a:r>
              <a:rPr sz="2200" spc="15" dirty="0">
                <a:latin typeface="Times New Roman" pitchFamily="18" charset="0"/>
                <a:cs typeface="Times New Roman" pitchFamily="18" charset="0"/>
              </a:rPr>
              <a:t>l</a:t>
            </a:r>
            <a:r>
              <a:rPr sz="2200" spc="-135" dirty="0">
                <a:latin typeface="Times New Roman" pitchFamily="18" charset="0"/>
                <a:cs typeface="Times New Roman" pitchFamily="18" charset="0"/>
              </a:rPr>
              <a:t>v</a:t>
            </a:r>
            <a:r>
              <a:rPr sz="2200" spc="-190" dirty="0">
                <a:latin typeface="Times New Roman" pitchFamily="18" charset="0"/>
                <a:cs typeface="Times New Roman" pitchFamily="18" charset="0"/>
              </a:rPr>
              <a:t>es</a:t>
            </a:r>
            <a:r>
              <a:rPr sz="2200" dirty="0">
                <a:latin typeface="Times New Roman" pitchFamily="18" charset="0"/>
                <a:cs typeface="Times New Roman" pitchFamily="18" charset="0"/>
              </a:rPr>
              <a:t>		</a:t>
            </a:r>
            <a:r>
              <a:rPr sz="2200" spc="5" dirty="0">
                <a:latin typeface="Times New Roman" pitchFamily="18" charset="0"/>
                <a:cs typeface="Times New Roman" pitchFamily="18" charset="0"/>
              </a:rPr>
              <a:t>r</a:t>
            </a:r>
            <a:r>
              <a:rPr sz="2200" spc="-110" dirty="0">
                <a:latin typeface="Times New Roman" pitchFamily="18" charset="0"/>
                <a:cs typeface="Times New Roman" pitchFamily="18" charset="0"/>
              </a:rPr>
              <a:t>ead</a:t>
            </a:r>
            <a:r>
              <a:rPr sz="2200" spc="-55" dirty="0">
                <a:latin typeface="Times New Roman" pitchFamily="18" charset="0"/>
                <a:cs typeface="Times New Roman" pitchFamily="18" charset="0"/>
              </a:rPr>
              <a:t>i</a:t>
            </a:r>
            <a:r>
              <a:rPr sz="2200" spc="-135" dirty="0">
                <a:latin typeface="Times New Roman" pitchFamily="18" charset="0"/>
                <a:cs typeface="Times New Roman" pitchFamily="18" charset="0"/>
              </a:rPr>
              <a:t>n</a:t>
            </a:r>
            <a:r>
              <a:rPr sz="2200" spc="-130" dirty="0">
                <a:latin typeface="Times New Roman" pitchFamily="18" charset="0"/>
                <a:cs typeface="Times New Roman" pitchFamily="18" charset="0"/>
              </a:rPr>
              <a:t>g</a:t>
            </a:r>
            <a:r>
              <a:rPr sz="2200" dirty="0">
                <a:latin typeface="Times New Roman" pitchFamily="18" charset="0"/>
                <a:cs typeface="Times New Roman" pitchFamily="18" charset="0"/>
              </a:rPr>
              <a:t>		</a:t>
            </a:r>
            <a:r>
              <a:rPr sz="2200" spc="-25" dirty="0">
                <a:latin typeface="Times New Roman" pitchFamily="18" charset="0"/>
                <a:cs typeface="Times New Roman" pitchFamily="18" charset="0"/>
              </a:rPr>
              <a:t>the </a:t>
            </a:r>
            <a:r>
              <a:rPr sz="2200" spc="-15" dirty="0">
                <a:latin typeface="Times New Roman" pitchFamily="18" charset="0"/>
                <a:cs typeface="Times New Roman" pitchFamily="18" charset="0"/>
              </a:rPr>
              <a:t> </a:t>
            </a:r>
            <a:r>
              <a:rPr sz="2200" spc="-229" dirty="0">
                <a:latin typeface="Arial"/>
                <a:cs typeface="Arial"/>
              </a:rPr>
              <a:t>s</a:t>
            </a:r>
            <a:r>
              <a:rPr sz="2200" spc="-70" dirty="0">
                <a:latin typeface="Arial"/>
                <a:cs typeface="Arial"/>
              </a:rPr>
              <a:t>o</a:t>
            </a:r>
            <a:r>
              <a:rPr sz="2200" spc="-105" dirty="0">
                <a:latin typeface="Arial"/>
                <a:cs typeface="Arial"/>
              </a:rPr>
              <a:t>me</a:t>
            </a:r>
            <a:r>
              <a:rPr sz="2200" dirty="0">
                <a:latin typeface="Times New Roman"/>
                <a:cs typeface="Times New Roman"/>
              </a:rPr>
              <a:t>	</a:t>
            </a:r>
            <a:r>
              <a:rPr sz="2200" spc="-15" dirty="0">
                <a:latin typeface="Arial"/>
                <a:cs typeface="Arial"/>
              </a:rPr>
              <a:t>ty</a:t>
            </a:r>
            <a:r>
              <a:rPr sz="2200" spc="-20" dirty="0">
                <a:latin typeface="Arial"/>
                <a:cs typeface="Arial"/>
              </a:rPr>
              <a:t>p</a:t>
            </a:r>
            <a:r>
              <a:rPr sz="2200" spc="-135" dirty="0">
                <a:latin typeface="Arial"/>
                <a:cs typeface="Arial"/>
              </a:rPr>
              <a:t>e</a:t>
            </a:r>
            <a:r>
              <a:rPr sz="2200" dirty="0">
                <a:latin typeface="Times New Roman"/>
                <a:cs typeface="Times New Roman"/>
              </a:rPr>
              <a:t>	</a:t>
            </a:r>
            <a:r>
              <a:rPr sz="2200" spc="10" dirty="0">
                <a:latin typeface="Arial"/>
                <a:cs typeface="Arial"/>
              </a:rPr>
              <a:t>o</a:t>
            </a:r>
            <a:r>
              <a:rPr sz="2200" spc="-5" dirty="0">
                <a:latin typeface="Arial"/>
                <a:cs typeface="Arial"/>
              </a:rPr>
              <a:t>f</a:t>
            </a:r>
            <a:r>
              <a:rPr sz="2200" dirty="0">
                <a:latin typeface="Times New Roman"/>
                <a:cs typeface="Times New Roman"/>
              </a:rPr>
              <a:t>	</a:t>
            </a:r>
            <a:r>
              <a:rPr sz="2200" spc="-130" dirty="0">
                <a:latin typeface="Arial"/>
                <a:cs typeface="Arial"/>
              </a:rPr>
              <a:t>d</a:t>
            </a:r>
            <a:r>
              <a:rPr sz="2200" spc="-150" dirty="0">
                <a:latin typeface="Arial"/>
                <a:cs typeface="Arial"/>
              </a:rPr>
              <a:t>a</a:t>
            </a:r>
            <a:r>
              <a:rPr sz="2200" spc="90" dirty="0">
                <a:latin typeface="Arial"/>
                <a:cs typeface="Arial"/>
              </a:rPr>
              <a:t>t</a:t>
            </a:r>
            <a:r>
              <a:rPr sz="2200" spc="-175" dirty="0">
                <a:latin typeface="Arial"/>
                <a:cs typeface="Arial"/>
              </a:rPr>
              <a:t>a</a:t>
            </a:r>
            <a:endParaRPr sz="2200" dirty="0">
              <a:latin typeface="Arial"/>
              <a:cs typeface="Arial"/>
            </a:endParaRPr>
          </a:p>
        </p:txBody>
      </p:sp>
      <p:sp>
        <p:nvSpPr>
          <p:cNvPr id="6" name="object 6"/>
          <p:cNvSpPr txBox="1"/>
          <p:nvPr/>
        </p:nvSpPr>
        <p:spPr>
          <a:xfrm>
            <a:off x="993458" y="3223714"/>
            <a:ext cx="7157720" cy="1921510"/>
          </a:xfrm>
          <a:prstGeom prst="rect">
            <a:avLst/>
          </a:prstGeom>
        </p:spPr>
        <p:txBody>
          <a:bodyPr vert="horz" wrap="square" lIns="0" tIns="12065" rIns="0" bIns="0" rtlCol="0">
            <a:spAutoFit/>
          </a:bodyPr>
          <a:lstStyle/>
          <a:p>
            <a:pPr marL="354965">
              <a:lnSpc>
                <a:spcPct val="100000"/>
              </a:lnSpc>
              <a:spcBef>
                <a:spcPts val="95"/>
              </a:spcBef>
            </a:pPr>
            <a:r>
              <a:rPr sz="2200" spc="-50" dirty="0">
                <a:latin typeface="Arial"/>
                <a:cs typeface="Arial"/>
              </a:rPr>
              <a:t>structure </a:t>
            </a:r>
            <a:r>
              <a:rPr sz="2200" spc="10" dirty="0">
                <a:latin typeface="Arial"/>
                <a:cs typeface="Arial"/>
              </a:rPr>
              <a:t>with </a:t>
            </a:r>
            <a:r>
              <a:rPr sz="2200" spc="-60" dirty="0">
                <a:latin typeface="Arial"/>
                <a:cs typeface="Arial"/>
              </a:rPr>
              <a:t>functions </a:t>
            </a:r>
            <a:r>
              <a:rPr sz="2200" spc="-10" dirty="0">
                <a:latin typeface="Arial"/>
                <a:cs typeface="Arial"/>
              </a:rPr>
              <a:t>for </a:t>
            </a:r>
            <a:r>
              <a:rPr sz="2200" spc="-155" dirty="0">
                <a:latin typeface="Arial"/>
                <a:cs typeface="Arial"/>
              </a:rPr>
              <a:t>accessing </a:t>
            </a:r>
            <a:r>
              <a:rPr sz="2200" spc="-105" dirty="0">
                <a:latin typeface="Arial"/>
                <a:cs typeface="Arial"/>
              </a:rPr>
              <a:t>and </a:t>
            </a:r>
            <a:r>
              <a:rPr sz="2200" spc="-65" dirty="0">
                <a:latin typeface="Arial"/>
                <a:cs typeface="Arial"/>
              </a:rPr>
              <a:t>manipulating</a:t>
            </a:r>
            <a:r>
              <a:rPr sz="2200" spc="80" dirty="0">
                <a:latin typeface="Arial"/>
                <a:cs typeface="Arial"/>
              </a:rPr>
              <a:t> </a:t>
            </a:r>
            <a:r>
              <a:rPr sz="2200" spc="-30" dirty="0">
                <a:latin typeface="Arial"/>
                <a:cs typeface="Arial"/>
              </a:rPr>
              <a:t>the</a:t>
            </a:r>
            <a:endParaRPr sz="2200" dirty="0">
              <a:latin typeface="Arial"/>
              <a:cs typeface="Arial"/>
            </a:endParaRPr>
          </a:p>
          <a:p>
            <a:pPr marL="354965">
              <a:lnSpc>
                <a:spcPct val="100000"/>
              </a:lnSpc>
            </a:pPr>
            <a:r>
              <a:rPr sz="2200" spc="-85" dirty="0">
                <a:latin typeface="Arial"/>
                <a:cs typeface="Arial"/>
              </a:rPr>
              <a:t>data.</a:t>
            </a:r>
            <a:endParaRPr sz="2200" dirty="0">
              <a:latin typeface="Arial"/>
              <a:cs typeface="Arial"/>
            </a:endParaRPr>
          </a:p>
          <a:p>
            <a:pPr marL="354965" marR="5080" indent="-342900" algn="just">
              <a:lnSpc>
                <a:spcPct val="100000"/>
              </a:lnSpc>
              <a:spcBef>
                <a:spcPts val="1730"/>
              </a:spcBef>
              <a:buChar char="•"/>
              <a:tabLst>
                <a:tab pos="355600" algn="l"/>
              </a:tabLst>
            </a:pPr>
            <a:r>
              <a:rPr sz="2200" spc="-165" dirty="0">
                <a:latin typeface="Arial"/>
                <a:cs typeface="Arial"/>
              </a:rPr>
              <a:t>The </a:t>
            </a:r>
            <a:r>
              <a:rPr sz="2200" b="1" spc="-125" dirty="0">
                <a:latin typeface="Arial"/>
                <a:cs typeface="Arial"/>
              </a:rPr>
              <a:t>event </a:t>
            </a:r>
            <a:r>
              <a:rPr sz="2200" b="1" spc="-120" dirty="0">
                <a:latin typeface="Arial"/>
                <a:cs typeface="Arial"/>
              </a:rPr>
              <a:t>or </a:t>
            </a:r>
            <a:r>
              <a:rPr sz="2200" b="1" spc="-125" dirty="0">
                <a:latin typeface="Arial"/>
                <a:cs typeface="Arial"/>
              </a:rPr>
              <a:t>pull </a:t>
            </a:r>
            <a:r>
              <a:rPr sz="2200" b="1" spc="-160" dirty="0">
                <a:latin typeface="Arial"/>
                <a:cs typeface="Arial"/>
              </a:rPr>
              <a:t>approach</a:t>
            </a:r>
            <a:r>
              <a:rPr sz="2200" spc="-160" dirty="0">
                <a:latin typeface="Arial"/>
                <a:cs typeface="Arial"/>
              </a:rPr>
              <a:t>, </a:t>
            </a:r>
            <a:r>
              <a:rPr sz="2200" spc="-65" dirty="0">
                <a:latin typeface="Arial"/>
                <a:cs typeface="Arial"/>
              </a:rPr>
              <a:t>which </a:t>
            </a:r>
            <a:r>
              <a:rPr sz="2200" spc="-60" dirty="0">
                <a:latin typeface="Arial"/>
                <a:cs typeface="Arial"/>
              </a:rPr>
              <a:t>lets </a:t>
            </a:r>
            <a:r>
              <a:rPr sz="2200" spc="-90" dirty="0">
                <a:latin typeface="Arial"/>
                <a:cs typeface="Arial"/>
              </a:rPr>
              <a:t>you </a:t>
            </a:r>
            <a:r>
              <a:rPr sz="2200" spc="-30" dirty="0">
                <a:latin typeface="Arial"/>
                <a:cs typeface="Arial"/>
              </a:rPr>
              <a:t>pull in </a:t>
            </a:r>
            <a:r>
              <a:rPr sz="2200" spc="-45" dirty="0">
                <a:latin typeface="Arial"/>
                <a:cs typeface="Arial"/>
              </a:rPr>
              <a:t>just </a:t>
            </a:r>
            <a:r>
              <a:rPr sz="2200" spc="-175" dirty="0">
                <a:latin typeface="Arial"/>
                <a:cs typeface="Arial"/>
              </a:rPr>
              <a:t>a </a:t>
            </a:r>
            <a:r>
              <a:rPr sz="2200" spc="-55" dirty="0">
                <a:latin typeface="Arial"/>
                <a:cs typeface="Arial"/>
              </a:rPr>
              <a:t>few  </a:t>
            </a:r>
            <a:r>
              <a:rPr sz="2200" spc="-85" dirty="0">
                <a:latin typeface="Arial"/>
                <a:cs typeface="Arial"/>
              </a:rPr>
              <a:t>elements </a:t>
            </a:r>
            <a:r>
              <a:rPr sz="2200" spc="-20" dirty="0">
                <a:latin typeface="Arial"/>
                <a:cs typeface="Arial"/>
              </a:rPr>
              <a:t>or </a:t>
            </a:r>
            <a:r>
              <a:rPr sz="2200" spc="-85" dirty="0">
                <a:latin typeface="Arial"/>
                <a:cs typeface="Arial"/>
              </a:rPr>
              <a:t>lines </a:t>
            </a:r>
            <a:r>
              <a:rPr sz="2200" spc="-40" dirty="0">
                <a:latin typeface="Arial"/>
                <a:cs typeface="Arial"/>
              </a:rPr>
              <a:t>at </a:t>
            </a:r>
            <a:r>
              <a:rPr sz="2200" spc="-175" dirty="0">
                <a:latin typeface="Arial"/>
                <a:cs typeface="Arial"/>
              </a:rPr>
              <a:t>a </a:t>
            </a:r>
            <a:r>
              <a:rPr sz="2200" spc="-25" dirty="0">
                <a:latin typeface="Arial"/>
                <a:cs typeface="Arial"/>
              </a:rPr>
              <a:t>time, </a:t>
            </a:r>
            <a:r>
              <a:rPr sz="2200" spc="-60" dirty="0">
                <a:latin typeface="Arial"/>
                <a:cs typeface="Arial"/>
              </a:rPr>
              <a:t>thereby </a:t>
            </a:r>
            <a:r>
              <a:rPr sz="2200" spc="-90" dirty="0">
                <a:latin typeface="Arial"/>
                <a:cs typeface="Arial"/>
              </a:rPr>
              <a:t>avoiding </a:t>
            </a:r>
            <a:r>
              <a:rPr sz="2200" spc="-30" dirty="0">
                <a:latin typeface="Arial"/>
                <a:cs typeface="Arial"/>
              </a:rPr>
              <a:t>the </a:t>
            </a:r>
            <a:r>
              <a:rPr sz="2200" spc="-70" dirty="0">
                <a:latin typeface="Arial"/>
                <a:cs typeface="Arial"/>
              </a:rPr>
              <a:t>memory  </a:t>
            </a:r>
            <a:r>
              <a:rPr sz="2200" spc="-75" dirty="0">
                <a:latin typeface="Arial"/>
                <a:cs typeface="Arial"/>
              </a:rPr>
              <a:t>load </a:t>
            </a:r>
            <a:r>
              <a:rPr sz="2200" spc="-5" dirty="0">
                <a:latin typeface="Arial"/>
                <a:cs typeface="Arial"/>
              </a:rPr>
              <a:t>of </a:t>
            </a:r>
            <a:r>
              <a:rPr sz="2200" spc="-100" dirty="0">
                <a:latin typeface="Arial"/>
                <a:cs typeface="Arial"/>
              </a:rPr>
              <a:t>large </a:t>
            </a:r>
            <a:r>
              <a:rPr sz="2200" spc="-200" dirty="0">
                <a:latin typeface="Arial"/>
                <a:cs typeface="Arial"/>
              </a:rPr>
              <a:t>XML</a:t>
            </a:r>
            <a:r>
              <a:rPr sz="2200" spc="-285" dirty="0">
                <a:latin typeface="Arial"/>
                <a:cs typeface="Arial"/>
              </a:rPr>
              <a:t> </a:t>
            </a:r>
            <a:r>
              <a:rPr sz="2200" spc="-60" dirty="0">
                <a:latin typeface="Arial"/>
                <a:cs typeface="Arial"/>
              </a:rPr>
              <a:t>files.</a:t>
            </a:r>
            <a:endParaRPr sz="2200" dirty="0">
              <a:latin typeface="Arial"/>
              <a:cs typeface="Arial"/>
            </a:endParaRPr>
          </a:p>
        </p:txBody>
      </p:sp>
      <p:sp>
        <p:nvSpPr>
          <p:cNvPr id="7" name="object 7"/>
          <p:cNvSpPr txBox="1"/>
          <p:nvPr/>
        </p:nvSpPr>
        <p:spPr>
          <a:xfrm>
            <a:off x="993458" y="842513"/>
            <a:ext cx="912494" cy="254000"/>
          </a:xfrm>
          <a:prstGeom prst="rect">
            <a:avLst/>
          </a:prstGeom>
        </p:spPr>
        <p:txBody>
          <a:bodyPr vert="horz" wrap="square" lIns="0" tIns="12700" rIns="0" bIns="0" rtlCol="0">
            <a:spAutoFit/>
          </a:bodyPr>
          <a:lstStyle/>
          <a:p>
            <a:pPr marL="12700">
              <a:lnSpc>
                <a:spcPct val="100000"/>
              </a:lnSpc>
              <a:spcBef>
                <a:spcPts val="100"/>
              </a:spcBef>
            </a:pPr>
            <a:r>
              <a:rPr sz="1500" spc="-10" dirty="0">
                <a:latin typeface="Georgia"/>
                <a:cs typeface="Georgia"/>
              </a:rPr>
              <a:t>Two</a:t>
            </a:r>
            <a:r>
              <a:rPr sz="1500" spc="-50" dirty="0">
                <a:latin typeface="Georgia"/>
                <a:cs typeface="Georgia"/>
              </a:rPr>
              <a:t> </a:t>
            </a:r>
            <a:r>
              <a:rPr sz="1500" spc="55" dirty="0">
                <a:latin typeface="Georgia"/>
                <a:cs typeface="Georgia"/>
              </a:rPr>
              <a:t>types</a:t>
            </a:r>
            <a:endParaRPr sz="1500">
              <a:latin typeface="Georgia"/>
              <a:cs typeface="Georgia"/>
            </a:endParaRPr>
          </a:p>
        </p:txBody>
      </p:sp>
    </p:spTree>
  </p:cSld>
  <p:clrMapOvr>
    <a:masterClrMapping/>
  </p:clrMapOvr>
</p:sld>
</file>

<file path=ppt/theme/theme1.xml><?xml version="1.0" encoding="utf-8"?>
<a:theme xmlns:a="http://schemas.openxmlformats.org/drawingml/2006/main" name="New_Template_1 - Cop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New_Template_1 - Copy</Template>
  <TotalTime>685</TotalTime>
  <Words>5561</Words>
  <Application>Microsoft Office PowerPoint</Application>
  <PresentationFormat>Custom</PresentationFormat>
  <Paragraphs>643</Paragraphs>
  <Slides>115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115</vt:i4>
      </vt:variant>
    </vt:vector>
  </HeadingPairs>
  <TitlesOfParts>
    <vt:vector size="123" baseType="lpstr">
      <vt:lpstr>Arial</vt:lpstr>
      <vt:lpstr>Calibri</vt:lpstr>
      <vt:lpstr>Georgia</vt:lpstr>
      <vt:lpstr>Rockwell Condensed</vt:lpstr>
      <vt:lpstr>Times New Roman</vt:lpstr>
      <vt:lpstr>Wingdings</vt:lpstr>
      <vt:lpstr>New_Template_1 - Copy</vt:lpstr>
      <vt:lpstr>Office Theme</vt:lpstr>
      <vt:lpstr>PowerPoint Presentation</vt:lpstr>
      <vt:lpstr>PowerPoint Presentation</vt:lpstr>
      <vt:lpstr>PHP Arrays and Super globals</vt:lpstr>
      <vt:lpstr>     Arrays  Background </vt:lpstr>
      <vt:lpstr>Arrays  Key Value </vt:lpstr>
      <vt:lpstr>Arrays  Keys </vt:lpstr>
      <vt:lpstr>     Arrays  Values </vt:lpstr>
      <vt:lpstr>    Arrays  Defining an array </vt:lpstr>
      <vt:lpstr>     Arrays  Defining an array </vt:lpstr>
      <vt:lpstr>    Arrays Access values   </vt:lpstr>
      <vt:lpstr>    Keys and Values</vt:lpstr>
      <vt:lpstr>      Super Explicit Array declaration with string keys, integer values </vt:lpstr>
      <vt:lpstr>Multidimensional Arrays Creation </vt:lpstr>
      <vt:lpstr>    Multidimensional Arrays</vt:lpstr>
      <vt:lpstr>    Multidimensional Arrays</vt:lpstr>
      <vt:lpstr>Multidimensional Arrays Another example </vt:lpstr>
      <vt:lpstr>Multidimensional Arrays Another example </vt:lpstr>
      <vt:lpstr>    Iterating through an array</vt:lpstr>
      <vt:lpstr>     Iterating through an array - Foreach loop is pretty nice </vt:lpstr>
      <vt:lpstr>    Adding to an array To an array </vt:lpstr>
      <vt:lpstr>   Adding to an array-And quickly printing </vt:lpstr>
      <vt:lpstr>    Deleting from an array</vt:lpstr>
      <vt:lpstr>    Deleting from an array</vt:lpstr>
      <vt:lpstr>    Deleting from an array</vt:lpstr>
      <vt:lpstr>Checking for a value</vt:lpstr>
      <vt:lpstr>Checking for a value</vt:lpstr>
      <vt:lpstr>     Array Sorting-Sort it out </vt:lpstr>
      <vt:lpstr>     More array operations-Too many to go over in depth here… </vt:lpstr>
      <vt:lpstr>PowerPoint Presentation</vt:lpstr>
      <vt:lpstr>    Superglobal Arrays</vt:lpstr>
      <vt:lpstr>     $_GET and $_POST</vt:lpstr>
      <vt:lpstr>$_GET and $_POST</vt:lpstr>
      <vt:lpstr>    Determine if any data sent</vt:lpstr>
      <vt:lpstr>    Determine if any data sent-Isset() </vt:lpstr>
      <vt:lpstr>Determine if any data sent</vt:lpstr>
      <vt:lpstr>    Accessing Form Array Data</vt:lpstr>
      <vt:lpstr>     Accessing Form Array Data-HTML tweaks for arrays of data </vt:lpstr>
      <vt:lpstr>     Accessing Form Array Data-Meanwhile on the server </vt:lpstr>
      <vt:lpstr>PowerPoint Presentation</vt:lpstr>
      <vt:lpstr>    $_SERVER</vt:lpstr>
      <vt:lpstr>    $_SERVER</vt:lpstr>
      <vt:lpstr>    SERVER INFORMATION KEYS</vt:lpstr>
      <vt:lpstr>    Request Header Keys</vt:lpstr>
      <vt:lpstr>    Header Access Examples</vt:lpstr>
      <vt:lpstr>    Security-Headers can be forged </vt:lpstr>
      <vt:lpstr>PowerPoint Presentation</vt:lpstr>
      <vt:lpstr>    $_FILES Array</vt:lpstr>
      <vt:lpstr>    HTML Required for File Uploads</vt:lpstr>
      <vt:lpstr>    HTML Required for File Uploads</vt:lpstr>
      <vt:lpstr>   Handling File upload in PHP</vt:lpstr>
      <vt:lpstr>   Handling File upload in PHP</vt:lpstr>
      <vt:lpstr>Handling File upload in PHP</vt:lpstr>
      <vt:lpstr>    Check for errors</vt:lpstr>
      <vt:lpstr>    File Size Restrictions</vt:lpstr>
      <vt:lpstr>    HTML in the input form</vt:lpstr>
      <vt:lpstr>    Via JavaScript</vt:lpstr>
      <vt:lpstr>    via PHP-The only one you HAVE to do. </vt:lpstr>
      <vt:lpstr>   Limiting the type of File Upload</vt:lpstr>
      <vt:lpstr>       Limiting the type of File Upload-Example code </vt:lpstr>
      <vt:lpstr>    Moving the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XML OVERVIEW</vt:lpstr>
      <vt:lpstr>XML Overview</vt:lpstr>
      <vt:lpstr>XML Overview</vt:lpstr>
      <vt:lpstr>Well Formed XML</vt:lpstr>
      <vt:lpstr>Well Formed XML Sample Document</vt:lpstr>
      <vt:lpstr>Valid XML</vt:lpstr>
      <vt:lpstr>Data Type Definition</vt:lpstr>
      <vt:lpstr>Data Type Definition</vt:lpstr>
      <vt:lpstr>XML Schema</vt:lpstr>
      <vt:lpstr>XSLT</vt:lpstr>
      <vt:lpstr>PowerPoint Presentation</vt:lpstr>
      <vt:lpstr>XSLT</vt:lpstr>
      <vt:lpstr>XSLT</vt:lpstr>
      <vt:lpstr>XPath</vt:lpstr>
      <vt:lpstr>XPath</vt:lpstr>
      <vt:lpstr>XML PROCESSING</vt:lpstr>
      <vt:lpstr>XML Processing</vt:lpstr>
      <vt:lpstr>XML Processing</vt:lpstr>
      <vt:lpstr>XML Processing</vt:lpstr>
      <vt:lpstr>XML Processing</vt:lpstr>
      <vt:lpstr>XML Processing</vt:lpstr>
      <vt:lpstr>XML Processing</vt:lpstr>
      <vt:lpstr>XML Processing</vt:lpstr>
      <vt:lpstr>XML Processing</vt:lpstr>
      <vt:lpstr>XML Processing</vt:lpstr>
      <vt:lpstr>JSON</vt:lpstr>
      <vt:lpstr>JSON</vt:lpstr>
      <vt:lpstr>JSON</vt:lpstr>
      <vt:lpstr>JSON</vt:lpstr>
      <vt:lpstr>Using JSON in JavaScript</vt:lpstr>
      <vt:lpstr>Using JSON in JavaScript</vt:lpstr>
      <vt:lpstr>Using JSON in PHP</vt:lpstr>
      <vt:lpstr>Using JSON in PHP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STATE</dc:title>
  <dc:creator>user</dc:creator>
  <cp:lastModifiedBy>Dheeraj Khanna</cp:lastModifiedBy>
  <cp:revision>78</cp:revision>
  <dcterms:created xsi:type="dcterms:W3CDTF">2020-07-31T09:53:10Z</dcterms:created>
  <dcterms:modified xsi:type="dcterms:W3CDTF">2021-12-13T07:35:43Z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2018-11-20T00:00:00Z</vt:filetime>
  </property>
  <property fmtid="{D5CDD505-2E9C-101B-9397-08002B2CF9AE}" pid="3" name="Creator">
    <vt:lpwstr>Online2PDF.com</vt:lpwstr>
  </property>
  <property fmtid="{D5CDD505-2E9C-101B-9397-08002B2CF9AE}" pid="4" name="LastSaved">
    <vt:filetime>2020-07-31T00:00:00Z</vt:filetime>
  </property>
</Properties>
</file>